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57" r:id="rId4"/>
    <p:sldId id="275" r:id="rId5"/>
    <p:sldId id="262" r:id="rId6"/>
    <p:sldId id="263" r:id="rId7"/>
    <p:sldId id="266" r:id="rId8"/>
    <p:sldId id="268" r:id="rId9"/>
    <p:sldId id="264" r:id="rId10"/>
    <p:sldId id="276" r:id="rId11"/>
    <p:sldId id="269" r:id="rId12"/>
    <p:sldId id="270" r:id="rId13"/>
    <p:sldId id="277" r:id="rId14"/>
    <p:sldId id="271" r:id="rId15"/>
    <p:sldId id="272" r:id="rId16"/>
    <p:sldId id="279" r:id="rId17"/>
    <p:sldId id="278" r:id="rId18"/>
    <p:sldId id="274" r:id="rId19"/>
    <p:sldId id="273"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10.02.2021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10.02.2021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10.02.2021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10.02.2021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10.02.2021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10.02.2021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10.02.2021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7.gif"/><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9.gif"/><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173572" y="2703547"/>
            <a:ext cx="9844866" cy="1450906"/>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Упрощенная модель компьютера.</a:t>
            </a:r>
          </a:p>
          <a:p>
            <a:pPr algn="ctr"/>
            <a:r>
              <a:rPr lang="ru-RU" sz="4500" b="1" dirty="0" smtClean="0">
                <a:solidFill>
                  <a:schemeClr val="bg1"/>
                </a:solidFill>
                <a:latin typeface="Arial" panose="020B0604020202020204" pitchFamily="34" charset="0"/>
                <a:cs typeface="Arial" panose="020B0604020202020204" pitchFamily="34" charset="0"/>
              </a:rPr>
              <a:t>Асимптотические обозначения.</a:t>
            </a: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stretch>
            <a:fillRect/>
          </a:stretch>
        </p:blipFill>
        <p:spPr>
          <a:xfrm>
            <a:off x="650189" y="2191738"/>
            <a:ext cx="5784794" cy="3531510"/>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983" y="2503376"/>
            <a:ext cx="4757039" cy="3181966"/>
          </a:xfrm>
          <a:prstGeom prst="rect">
            <a:avLst/>
          </a:prstGeom>
        </p:spPr>
      </p:pic>
    </p:spTree>
    <p:extLst>
      <p:ext uri="{BB962C8B-B14F-4D97-AF65-F5344CB8AC3E}">
        <p14:creationId xmlns:p14="http://schemas.microsoft.com/office/powerpoint/2010/main" val="2956336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Немного </a:t>
            </a:r>
            <a:r>
              <a:rPr lang="ru-RU" sz="2400" dirty="0" err="1" smtClean="0">
                <a:solidFill>
                  <a:schemeClr val="accent1">
                    <a:lumMod val="75000"/>
                  </a:schemeClr>
                </a:solidFill>
                <a:latin typeface="Arial" panose="020B0604020202020204" pitchFamily="34" charset="0"/>
                <a:cs typeface="Arial" panose="020B0604020202020204" pitchFamily="34" charset="0"/>
              </a:rPr>
              <a:t>матемтики</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асимптотическими обозначениями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76253"/>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поскольку асимптотическое обозначение пришло в анализ алгоритмов из математики, то для них должны быть определены арифметические операции. При этом не имеет смысла рассматривать и определять операцию вычитания и деления, так как сложность итогового алгоритма, в случае если мы в него что то добавляем или убираем может только возрастать. В случае же если мы из него что то изымаем, то логически верно рассматривать это как оптимизирующее изменение самого алгоритма, а значит нужно повторно определять функцию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скорость возрастания которой будет соответствовать изменённому алгоритма</a:t>
                </a:r>
                <a:r>
                  <a:rPr lang="ru-RU" sz="1400" dirty="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Сложение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l-GR" sz="1400" i="1" smtClean="0">
                              <a:latin typeface="Cambria Math" panose="02040503050406030204" pitchFamily="18" charset="0"/>
                              <a:ea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Умножение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Любая операция с константой ни как не учитывается при работе с асимптотическими обозначениями.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76253"/>
              </a:xfrm>
              <a:prstGeom prst="rect">
                <a:avLst/>
              </a:prstGeom>
              <a:blipFill>
                <a:blip r:embed="rId4"/>
                <a:stretch>
                  <a:fillRect l="-174" t="-133" b="-533"/>
                </a:stretch>
              </a:blipFill>
            </p:spPr>
            <p:txBody>
              <a:bodyPr/>
              <a:lstStyle/>
              <a:p>
                <a:r>
                  <a:rPr lang="ru-RU">
                    <a:noFill/>
                  </a:rPr>
                  <a:t> </a:t>
                </a:r>
              </a:p>
            </p:txBody>
          </p:sp>
        </mc:Fallback>
      </mc:AlternateContent>
      <p:pic>
        <p:nvPicPr>
          <p:cNvPr id="9218" name="Picture 2" descr="Картинки по запросу &quot;мем математик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248" y="3383312"/>
            <a:ext cx="342900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813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Правила оценки конструкций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оценки нашего алгоритма реализованного в виде кода, есть несколько правил упрощающие переход от кода к асимптотическим обозначениям и обратно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Цикл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количество времени затрачиваемое на обработку цикла равно длительности одного шага умноженного на количество повторяющихся шагов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Вложенные циклы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𝑘</m:t>
                            </m:r>
                          </m:sup>
                        </m:sSup>
                      </m:e>
                    </m:d>
                  </m:oMath>
                </a14:m>
                <a:r>
                  <a:rPr lang="ru-RU" sz="1400" dirty="0">
                    <a:latin typeface="Arial" panose="020B0604020202020204" pitchFamily="34" charset="0"/>
                    <a:cs typeface="Arial" panose="020B0604020202020204" pitchFamily="34" charset="0"/>
                  </a:rPr>
                  <a:t>, где </a:t>
                </a:r>
                <a:r>
                  <a:rPr lang="en-US" sz="1400" dirty="0">
                    <a:latin typeface="Arial" panose="020B0604020202020204" pitchFamily="34" charset="0"/>
                    <a:cs typeface="Arial" panose="020B0604020202020204" pitchFamily="34" charset="0"/>
                  </a:rPr>
                  <a:t>k</a:t>
                </a:r>
                <a:r>
                  <a:rPr lang="ru-RU" sz="1400" dirty="0">
                    <a:latin typeface="Arial" panose="020B0604020202020204" pitchFamily="34" charset="0"/>
                    <a:cs typeface="Arial" panose="020B0604020202020204" pitchFamily="34" charset="0"/>
                  </a:rPr>
                  <a:t> это вложенность </a:t>
                </a:r>
                <a:r>
                  <a:rPr lang="ru-RU" sz="1400" dirty="0" smtClean="0">
                    <a:latin typeface="Arial" panose="020B0604020202020204" pitchFamily="34" charset="0"/>
                    <a:cs typeface="Arial" panose="020B0604020202020204" pitchFamily="34" charset="0"/>
                  </a:rPr>
                  <a:t>циклов, т.е.</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a:t>
                </a:r>
                <a:r>
                  <a:rPr lang="ru-RU" sz="1400" dirty="0" smtClean="0">
                    <a:latin typeface="Arial" panose="020B0604020202020204" pitchFamily="34" charset="0"/>
                    <a:cs typeface="Arial" panose="020B0604020202020204" pitchFamily="34" charset="0"/>
                  </a:rPr>
                  <a:t>сли цикл является вложенным, то количество повторений внутреннего цикла умножается на количество повторений внешнего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Последовательность циклов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эквивалентна самому вложенному, т.е. если есть два цикла с вложенностью 1 и 2, эквивалентом функции времени будет функция цикла с вложенностью 2.</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Условные конструкции эквивалентны худшему из 2х итоговых вариантов, а сам вызов конструкции эквивалентен одной операции.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pic>
        <p:nvPicPr>
          <p:cNvPr id="7170" name="Picture 2" descr="Картинки по запросу &quot;мем правил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2846" y="4976786"/>
            <a:ext cx="2099342" cy="167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097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Чудные логарифмы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407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Самыми оптимальными являются те алгоритмы для которых эквивалентом функции времени является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это связано с особенностями логарифмов.</a:t>
                </a:r>
              </a:p>
              <a:p>
                <a:pPr>
                  <a:lnSpc>
                    <a:spcPct val="150000"/>
                  </a:lnSpc>
                </a:pPr>
                <a:r>
                  <a:rPr lang="ru-RU" sz="1400" dirty="0" smtClean="0">
                    <a:latin typeface="Arial" panose="020B0604020202020204" pitchFamily="34" charset="0"/>
                    <a:cs typeface="Arial" panose="020B0604020202020204" pitchFamily="34" charset="0"/>
                  </a:rPr>
                  <a:t>Логарифм это математическая функция, которая позволяет вычислить степень в которую возведено некое число, т.е.</a:t>
                </a:r>
              </a:p>
              <a:p>
                <a:pPr>
                  <a:lnSpc>
                    <a:spcPct val="150000"/>
                  </a:lnSpc>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𝑏</m:t>
                          </m:r>
                        </m:e>
                        <m:sup>
                          <m:r>
                            <a:rPr lang="en-US" sz="1400" b="0" i="1" smtClean="0">
                              <a:latin typeface="Cambria Math" panose="02040503050406030204" pitchFamily="18" charset="0"/>
                              <a:cs typeface="Arial" panose="020B0604020202020204" pitchFamily="34" charset="0"/>
                            </a:rPr>
                            <m:t>𝑥</m:t>
                          </m:r>
                        </m:sup>
                      </m:sSup>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𝑦</m:t>
                      </m:r>
                      <m:r>
                        <a:rPr lang="en-US"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ea typeface="Cambria Math" panose="02040503050406030204" pitchFamily="18" charset="0"/>
                          <a:cs typeface="Arial" panose="020B0604020202020204" pitchFamily="34" charset="0"/>
                        </a:rPr>
                        <m:t>𝑥</m:t>
                      </m:r>
                      <m:r>
                        <a:rPr lang="en-US" sz="1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𝑏</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𝑦</m:t>
                          </m:r>
                        </m:e>
                      </m:d>
                      <m:r>
                        <a:rPr lang="ru-RU" sz="1400" b="0" i="1" smtClean="0">
                          <a:latin typeface="Cambria Math" panose="02040503050406030204" pitchFamily="18" charset="0"/>
                          <a:cs typeface="Arial" panose="020B0604020202020204" pitchFamily="34" charset="0"/>
                        </a:rPr>
                        <m:t>, где </m:t>
                      </m:r>
                      <m:r>
                        <a:rPr lang="en-US" sz="1400" b="0" i="1" smtClean="0">
                          <a:latin typeface="Cambria Math" panose="02040503050406030204" pitchFamily="18" charset="0"/>
                          <a:cs typeface="Arial" panose="020B0604020202020204" pitchFamily="34" charset="0"/>
                        </a:rPr>
                        <m:t>𝑏</m:t>
                      </m:r>
                      <m:r>
                        <a:rPr lang="ru-RU"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cs typeface="Arial" panose="020B0604020202020204" pitchFamily="34" charset="0"/>
                        </a:rPr>
                        <m:t> </m:t>
                      </m:r>
                      <m:r>
                        <a:rPr lang="ru-RU" sz="1400" b="0" i="1" smtClean="0">
                          <a:latin typeface="Cambria Math" panose="02040503050406030204" pitchFamily="18" charset="0"/>
                          <a:cs typeface="Arial" panose="020B0604020202020204" pitchFamily="34" charset="0"/>
                        </a:rPr>
                        <m:t>это основание логорифма</m:t>
                      </m:r>
                    </m:oMath>
                  </m:oMathPara>
                </a14:m>
                <a:endParaRPr lang="en-US"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Выделяют </a:t>
                </a:r>
                <a:r>
                  <a:rPr lang="en-US" sz="1400" dirty="0" smtClean="0">
                    <a:latin typeface="Arial" panose="020B0604020202020204" pitchFamily="34" charset="0"/>
                    <a:cs typeface="Arial" panose="020B0604020202020204" pitchFamily="34" charset="0"/>
                  </a:rPr>
                  <a:t>3</a:t>
                </a:r>
                <a:r>
                  <a:rPr lang="ru-RU" sz="1400" dirty="0" smtClean="0">
                    <a:latin typeface="Arial" panose="020B0604020202020204" pitchFamily="34" charset="0"/>
                    <a:cs typeface="Arial" panose="020B0604020202020204" pitchFamily="34" charset="0"/>
                  </a:rPr>
                  <a:t> наиболее интересных типа логарифмов</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Двоичный(основание 2), Натуральный(основание экспонента</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Десятичный(основание 10).</a:t>
                </a:r>
              </a:p>
              <a:p>
                <a:pPr>
                  <a:lnSpc>
                    <a:spcPct val="150000"/>
                  </a:lnSpc>
                </a:pPr>
                <a:r>
                  <a:rPr lang="ru-RU" sz="1400" dirty="0" smtClean="0">
                    <a:latin typeface="Arial" panose="020B0604020202020204" pitchFamily="34" charset="0"/>
                    <a:cs typeface="Arial" panose="020B0604020202020204" pitchFamily="34" charset="0"/>
                  </a:rPr>
                  <a:t>Однако, из за того что лог</a:t>
                </a:r>
                <a:r>
                  <a:rPr lang="ru-RU" sz="1400" dirty="0">
                    <a:latin typeface="Arial" panose="020B0604020202020204" pitchFamily="34" charset="0"/>
                    <a:cs typeface="Arial" panose="020B0604020202020204" pitchFamily="34" charset="0"/>
                  </a:rPr>
                  <a:t>а</a:t>
                </a:r>
                <a:r>
                  <a:rPr lang="ru-RU" sz="1400" dirty="0" smtClean="0">
                    <a:latin typeface="Arial" panose="020B0604020202020204" pitchFamily="34" charset="0"/>
                    <a:cs typeface="Arial" panose="020B0604020202020204" pitchFamily="34" charset="0"/>
                  </a:rPr>
                  <a:t>рифм по одному основанию можно перевести в логарифм по другому основанию легким математическим финтом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f>
                      <m:fPr>
                        <m:ctrlPr>
                          <a:rPr lang="en-US" sz="1400" b="0" i="1" smtClean="0">
                            <a:latin typeface="Cambria Math" panose="02040503050406030204" pitchFamily="18" charset="0"/>
                            <a:cs typeface="Arial" panose="020B0604020202020204" pitchFamily="34" charset="0"/>
                          </a:rPr>
                        </m:ctrlPr>
                      </m:fPr>
                      <m:num>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num>
                      <m:den>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𝑎</m:t>
                            </m:r>
                          </m:e>
                        </m:d>
                      </m:den>
                    </m:f>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 и при этом поскольку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𝑎</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по сути является константой, то в нотации </a:t>
                </a:r>
                <a:r>
                  <a:rPr lang="en-US" sz="1400" dirty="0" smtClean="0">
                    <a:latin typeface="Arial" panose="020B0604020202020204" pitchFamily="34" charset="0"/>
                    <a:cs typeface="Arial" panose="020B0604020202020204" pitchFamily="34" charset="0"/>
                  </a:rPr>
                  <a:t>O </a:t>
                </a:r>
                <a:r>
                  <a:rPr lang="ru-RU" sz="1400" dirty="0" smtClean="0">
                    <a:latin typeface="Arial" panose="020B0604020202020204" pitchFamily="34" charset="0"/>
                    <a:cs typeface="Arial" panose="020B0604020202020204" pitchFamily="34" charset="0"/>
                  </a:rPr>
                  <a:t>большое абсолютно не играет никакой роли основание логарифма, ведь даже при невероятной скорости изменения основания, скорость изменения значения логарифма очень мала.</a:t>
                </a:r>
              </a:p>
              <a:p>
                <a:pPr>
                  <a:lnSpc>
                    <a:spcPct val="150000"/>
                  </a:lnSpc>
                </a:pPr>
                <a:r>
                  <a:rPr lang="ru-RU" sz="1400" dirty="0" smtClean="0">
                    <a:latin typeface="Arial" panose="020B0604020202020204" pitchFamily="34" charset="0"/>
                    <a:cs typeface="Arial" panose="020B0604020202020204" pitchFamily="34" charset="0"/>
                  </a:rPr>
                  <a:t>Так же, важным свойством логарифма является то, что логарифм резко уменьшает значение любой функции, поэтому даже если под знаком логарифма у вас стоит степенная функция, итоговая скорость роста все равно будет логарифмической, так как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𝑏</m:t>
                            </m:r>
                          </m:sup>
                        </m:sSup>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𝑏</m:t>
                        </m:r>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0" smtClean="0">
                        <a:latin typeface="Cambria Math" panose="02040503050406030204" pitchFamily="18" charset="0"/>
                        <a:cs typeface="Arial" panose="020B0604020202020204" pitchFamily="34" charset="0"/>
                      </a:rPr>
                      <m:t>.</m:t>
                    </m:r>
                  </m:oMath>
                </a14:m>
                <a:endParaRPr lang="en-US" sz="1400" dirty="0" smtClean="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40795"/>
              </a:xfrm>
              <a:prstGeom prst="rect">
                <a:avLst/>
              </a:prstGeom>
              <a:blipFill>
                <a:blip r:embed="rId4"/>
                <a:stretch>
                  <a:fillRect l="-174" r="-463" b="-134"/>
                </a:stretch>
              </a:blipFill>
            </p:spPr>
            <p:txBody>
              <a:bodyPr/>
              <a:lstStyle/>
              <a:p>
                <a:r>
                  <a:rPr lang="ru-RU">
                    <a:noFill/>
                  </a:rPr>
                  <a:t> </a:t>
                </a:r>
              </a:p>
            </p:txBody>
          </p:sp>
        </mc:Fallback>
      </mc:AlternateContent>
      <p:pic>
        <p:nvPicPr>
          <p:cNvPr id="6148" name="Picture 4"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3332" y="80182"/>
            <a:ext cx="1728454" cy="172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59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можно сказать о сортировках в целом, как это не странно, не мало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фигурируют во многих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являются прародителями многих идей используемых в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Так получается(не мое утверждение), что на сортировку в целом в мире тратиться невероятное количество ресурсов.</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невероятно изученный алгоритм сам по себе и имеет очень много вариаций, есть мнение, что это самый изученный алгоритма в теории вычислительных систем.</a:t>
            </a:r>
          </a:p>
          <a:p>
            <a:pPr>
              <a:lnSpc>
                <a:spcPct val="150000"/>
              </a:lnSpc>
            </a:pPr>
            <a:r>
              <a:rPr lang="ru-RU" sz="1400" dirty="0" smtClean="0">
                <a:latin typeface="Arial" panose="020B0604020202020204" pitchFamily="34" charset="0"/>
                <a:cs typeface="Arial" panose="020B0604020202020204" pitchFamily="34" charset="0"/>
              </a:rPr>
              <a:t>Рассмотрим несколько сортировок</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выбором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пузырьком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слияниями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Быстрая сортировка</a:t>
            </a:r>
          </a:p>
        </p:txBody>
      </p:sp>
      <p:sp>
        <p:nvSpPr>
          <p:cNvPr id="6" name="Прямоугольник 5"/>
          <p:cNvSpPr/>
          <p:nvPr/>
        </p:nvSpPr>
        <p:spPr>
          <a:xfrm>
            <a:off x="841793" y="5592432"/>
            <a:ext cx="8962850" cy="369332"/>
          </a:xfrm>
          <a:prstGeom prst="rect">
            <a:avLst/>
          </a:prstGeom>
        </p:spPr>
        <p:txBody>
          <a:bodyPr wrap="square">
            <a:spAutoFit/>
          </a:bodyPr>
          <a:lstStyle/>
          <a:p>
            <a:r>
              <a:rPr lang="ru-RU" dirty="0" smtClean="0"/>
              <a:t>https://academy.yandex.ru/posts/osnovnye-vidy-sortirovok-i-primery-ikh-realizatsii</a:t>
            </a:r>
            <a:endParaRPr lang="ru-RU" dirty="0"/>
          </a:p>
        </p:txBody>
      </p:sp>
      <p:sp>
        <p:nvSpPr>
          <p:cNvPr id="9" name="Прямоугольник 8"/>
          <p:cNvSpPr/>
          <p:nvPr/>
        </p:nvSpPr>
        <p:spPr>
          <a:xfrm>
            <a:off x="841793" y="5928679"/>
            <a:ext cx="10211689" cy="646331"/>
          </a:xfrm>
          <a:prstGeom prst="rect">
            <a:avLst/>
          </a:prstGeom>
        </p:spPr>
        <p:txBody>
          <a:bodyPr wrap="square">
            <a:spAutoFit/>
          </a:bodyPr>
          <a:lstStyle/>
          <a:p>
            <a:r>
              <a:rPr lang="ru-RU" dirty="0"/>
              <a:t>https://neerc.ifmo.ru/wiki/index.php?title=%D0%A1%D0%BE%D1%80%D1%82%D0%B8%D1%80%D0%BE%D0%B2%D0%BA%D0%B8</a:t>
            </a:r>
          </a:p>
        </p:txBody>
      </p:sp>
      <p:pic>
        <p:nvPicPr>
          <p:cNvPr id="10242" name="Picture 2" descr="Картинки по запросу &quot;мем ну давай расскажи&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899" y="14521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9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пузырьком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пузырьком является одной из самых простых сортировок, которая приходит на ум практически каждому программисту когда нужно что то отсортировать. В ее основе лежит идея постоянного </a:t>
                </a:r>
                <a:r>
                  <a:rPr lang="ru-RU" sz="1400" dirty="0" err="1" smtClean="0">
                    <a:latin typeface="Arial" panose="020B0604020202020204" pitchFamily="34" charset="0"/>
                    <a:cs typeface="Arial" panose="020B0604020202020204" pitchFamily="34" charset="0"/>
                  </a:rPr>
                  <a:t>пробегания</a:t>
                </a:r>
                <a:r>
                  <a:rPr lang="ru-RU" sz="1400" dirty="0" smtClean="0">
                    <a:latin typeface="Arial" panose="020B0604020202020204" pitchFamily="34" charset="0"/>
                    <a:cs typeface="Arial" panose="020B0604020202020204" pitchFamily="34" charset="0"/>
                  </a:rPr>
                  <a:t> по массиву и постепенному перемещению к концу наибольших элементов неотсортированной части.</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789" y="4839302"/>
            <a:ext cx="6021399" cy="1873487"/>
          </a:xfrm>
          <a:prstGeom prst="rect">
            <a:avLst/>
          </a:prstGeom>
        </p:spPr>
      </p:pic>
      <p:sp>
        <p:nvSpPr>
          <p:cNvPr id="10" name="Прямоугольник 9"/>
          <p:cNvSpPr/>
          <p:nvPr/>
        </p:nvSpPr>
        <p:spPr>
          <a:xfrm>
            <a:off x="6361821" y="3045802"/>
            <a:ext cx="3079334" cy="1477328"/>
          </a:xfrm>
          <a:prstGeom prst="rect">
            <a:avLst/>
          </a:prstGeom>
        </p:spPr>
        <p:txBody>
          <a:bodyPr wrap="square">
            <a:spAutoFit/>
          </a:bodyPr>
          <a:lstStyle/>
          <a:p>
            <a:r>
              <a:rPr lang="en-US" dirty="0" smtClean="0"/>
              <a:t>function </a:t>
            </a:r>
            <a:r>
              <a:rPr lang="en-US" dirty="0" err="1" smtClean="0"/>
              <a:t>bubbleSort</a:t>
            </a:r>
            <a:r>
              <a:rPr lang="en-US" dirty="0" smtClean="0"/>
              <a:t>(a):</a:t>
            </a:r>
          </a:p>
          <a:p>
            <a:r>
              <a:rPr lang="en-US" dirty="0" smtClean="0"/>
              <a:t>  for </a:t>
            </a:r>
            <a:r>
              <a:rPr lang="en-US" dirty="0" err="1" smtClean="0"/>
              <a:t>i</a:t>
            </a:r>
            <a:r>
              <a:rPr lang="en-US" dirty="0" smtClean="0"/>
              <a:t> = 0 to n - 2</a:t>
            </a:r>
          </a:p>
          <a:p>
            <a:r>
              <a:rPr lang="en-US" dirty="0" smtClean="0"/>
              <a:t>    for j = 0 to n - 2</a:t>
            </a:r>
          </a:p>
          <a:p>
            <a:r>
              <a:rPr lang="en-US" dirty="0" smtClean="0"/>
              <a:t>      if a[j] &gt; a[j + 1]</a:t>
            </a:r>
          </a:p>
          <a:p>
            <a:r>
              <a:rPr lang="en-US" dirty="0" smtClean="0"/>
              <a:t>        swap(a[j], a[j + 1])</a:t>
            </a:r>
            <a:endParaRPr lang="ru-RU" dirty="0"/>
          </a:p>
        </p:txBody>
      </p:sp>
      <p:sp>
        <p:nvSpPr>
          <p:cNvPr id="12" name="Прямоугольник 11"/>
          <p:cNvSpPr/>
          <p:nvPr/>
        </p:nvSpPr>
        <p:spPr>
          <a:xfrm>
            <a:off x="841793" y="3676592"/>
            <a:ext cx="2747441" cy="2862322"/>
          </a:xfrm>
          <a:prstGeom prst="rect">
            <a:avLst/>
          </a:prstGeom>
        </p:spPr>
        <p:txBody>
          <a:bodyPr wrap="square">
            <a:spAutoFit/>
          </a:bodyPr>
          <a:lstStyle/>
          <a:p>
            <a:r>
              <a:rPr lang="en-US" dirty="0"/>
              <a:t>function </a:t>
            </a:r>
            <a:r>
              <a:rPr lang="en-US" dirty="0" err="1"/>
              <a:t>bubbleSort</a:t>
            </a:r>
            <a:r>
              <a:rPr lang="en-US" dirty="0"/>
              <a:t>(a):</a:t>
            </a:r>
          </a:p>
          <a:p>
            <a:r>
              <a:rPr lang="en-US" dirty="0"/>
              <a:t>  </a:t>
            </a:r>
            <a:r>
              <a:rPr lang="en-US" dirty="0" err="1"/>
              <a:t>i</a:t>
            </a:r>
            <a:r>
              <a:rPr lang="en-US" dirty="0"/>
              <a:t> = 0</a:t>
            </a:r>
          </a:p>
          <a:p>
            <a:r>
              <a:rPr lang="en-US" dirty="0"/>
              <a:t>  t = true</a:t>
            </a:r>
          </a:p>
          <a:p>
            <a:r>
              <a:rPr lang="en-US" dirty="0"/>
              <a:t>  while t</a:t>
            </a:r>
          </a:p>
          <a:p>
            <a:r>
              <a:rPr lang="en-US" dirty="0"/>
              <a:t>    t = false</a:t>
            </a:r>
          </a:p>
          <a:p>
            <a:r>
              <a:rPr lang="en-US" dirty="0"/>
              <a:t>    for j = 0 to n - </a:t>
            </a:r>
            <a:r>
              <a:rPr lang="en-US" dirty="0" err="1"/>
              <a:t>i</a:t>
            </a:r>
            <a:r>
              <a:rPr lang="en-US" dirty="0"/>
              <a:t> - 2</a:t>
            </a:r>
          </a:p>
          <a:p>
            <a:r>
              <a:rPr lang="en-US" dirty="0"/>
              <a:t>      if a[j] &gt; a[j + 1]</a:t>
            </a:r>
          </a:p>
          <a:p>
            <a:r>
              <a:rPr lang="en-US" dirty="0"/>
              <a:t>        swap(a[j], a[j + 1])</a:t>
            </a:r>
          </a:p>
          <a:p>
            <a:r>
              <a:rPr lang="en-US" dirty="0"/>
              <a:t>        t = true</a:t>
            </a:r>
          </a:p>
          <a:p>
            <a:r>
              <a:rPr lang="en-US" dirty="0"/>
              <a:t>    </a:t>
            </a:r>
            <a:r>
              <a:rPr lang="en-US" dirty="0" err="1"/>
              <a:t>i</a:t>
            </a:r>
            <a:r>
              <a:rPr lang="en-US" dirty="0"/>
              <a:t> = </a:t>
            </a:r>
            <a:r>
              <a:rPr lang="en-US" dirty="0" err="1"/>
              <a:t>i</a:t>
            </a:r>
            <a:r>
              <a:rPr lang="en-US" dirty="0"/>
              <a:t> + 1</a:t>
            </a:r>
            <a:endParaRPr lang="ru-RU" dirty="0"/>
          </a:p>
        </p:txBody>
      </p:sp>
    </p:spTree>
    <p:extLst>
      <p:ext uri="{BB962C8B-B14F-4D97-AF65-F5344CB8AC3E}">
        <p14:creationId xmlns:p14="http://schemas.microsoft.com/office/powerpoint/2010/main" val="1170741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перемешиванием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перемешиванием является измененной версией сортировки пузырьком, в которой мы так же руководствуемся идеей постоянного обмена местами 2х элементов, только в этот раз мы не просто бегаем по массиву от начала в сторону конца, смещая все большие элементы к концу, но еще и добавляем обратный ход, смещая малые элементы к началу.</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sp>
        <p:nvSpPr>
          <p:cNvPr id="12" name="Прямоугольник 11"/>
          <p:cNvSpPr/>
          <p:nvPr/>
        </p:nvSpPr>
        <p:spPr>
          <a:xfrm>
            <a:off x="3561664" y="2653717"/>
            <a:ext cx="2544680" cy="3970318"/>
          </a:xfrm>
          <a:prstGeom prst="rect">
            <a:avLst/>
          </a:prstGeom>
        </p:spPr>
        <p:txBody>
          <a:bodyPr wrap="square">
            <a:spAutoFit/>
          </a:bodyPr>
          <a:lstStyle/>
          <a:p>
            <a:r>
              <a:rPr lang="en-US" sz="1400" dirty="0"/>
              <a:t>function </a:t>
            </a:r>
            <a:r>
              <a:rPr lang="en-US" sz="1400" dirty="0" err="1"/>
              <a:t>shakerSort</a:t>
            </a:r>
            <a:r>
              <a:rPr lang="en-US" sz="1400" dirty="0"/>
              <a:t>(a):</a:t>
            </a:r>
          </a:p>
          <a:p>
            <a:r>
              <a:rPr lang="en-US" sz="1400" dirty="0"/>
              <a:t>  begin = -1</a:t>
            </a:r>
          </a:p>
          <a:p>
            <a:r>
              <a:rPr lang="en-US" sz="1400" dirty="0"/>
              <a:t>  end = n - 2</a:t>
            </a:r>
          </a:p>
          <a:p>
            <a:r>
              <a:rPr lang="en-US" sz="1400" dirty="0"/>
              <a:t>  while swapped</a:t>
            </a:r>
          </a:p>
          <a:p>
            <a:r>
              <a:rPr lang="en-US" sz="1400" dirty="0"/>
              <a:t>    swapped = false   </a:t>
            </a:r>
          </a:p>
          <a:p>
            <a:r>
              <a:rPr lang="en-US" sz="1400" dirty="0"/>
              <a:t>    begin++</a:t>
            </a:r>
          </a:p>
          <a:p>
            <a:r>
              <a:rPr lang="en-US" sz="1400" dirty="0"/>
              <a:t>    for </a:t>
            </a:r>
            <a:r>
              <a:rPr lang="en-US" sz="1400" dirty="0" err="1"/>
              <a:t>i</a:t>
            </a:r>
            <a:r>
              <a:rPr lang="en-US" sz="1400" dirty="0"/>
              <a:t> = begin to end </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    </a:t>
            </a:r>
          </a:p>
          <a:p>
            <a:r>
              <a:rPr lang="en-US" sz="1400" dirty="0"/>
              <a:t>    if !swapped</a:t>
            </a:r>
          </a:p>
          <a:p>
            <a:r>
              <a:rPr lang="en-US" sz="1400" dirty="0"/>
              <a:t>      break    </a:t>
            </a:r>
          </a:p>
          <a:p>
            <a:r>
              <a:rPr lang="en-US" sz="1400" dirty="0"/>
              <a:t>    swapped = false </a:t>
            </a:r>
          </a:p>
          <a:p>
            <a:r>
              <a:rPr lang="en-US" sz="1400" dirty="0"/>
              <a:t>    end--</a:t>
            </a:r>
          </a:p>
          <a:p>
            <a:r>
              <a:rPr lang="en-US" sz="1400" dirty="0"/>
              <a:t>    for </a:t>
            </a:r>
            <a:r>
              <a:rPr lang="en-US" sz="1400" dirty="0" err="1"/>
              <a:t>i</a:t>
            </a:r>
            <a:r>
              <a:rPr lang="en-US" sz="1400" dirty="0"/>
              <a:t> = end </a:t>
            </a:r>
            <a:r>
              <a:rPr lang="en-US" sz="1400" dirty="0" err="1"/>
              <a:t>downto</a:t>
            </a:r>
            <a:r>
              <a:rPr lang="en-US" sz="1400" dirty="0"/>
              <a:t> begin</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a:t>
            </a:r>
            <a:endParaRPr lang="ru-RU" sz="1400" dirty="0"/>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078" y="3001623"/>
            <a:ext cx="3529332" cy="3274506"/>
          </a:xfrm>
          <a:prstGeom prst="rect">
            <a:avLst/>
          </a:prstGeom>
        </p:spPr>
      </p:pic>
    </p:spTree>
    <p:extLst>
      <p:ext uri="{BB962C8B-B14F-4D97-AF65-F5344CB8AC3E}">
        <p14:creationId xmlns:p14="http://schemas.microsoft.com/office/powerpoint/2010/main" val="2576243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выбором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14" name="TextBox 13"/>
              <p:cNvSpPr txBox="1"/>
              <p:nvPr/>
            </p:nvSpPr>
            <p:spPr>
              <a:xfrm>
                <a:off x="826821" y="1745776"/>
                <a:ext cx="10085368" cy="1384995"/>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выбором так же проста, мы просто пробегаем массив от самого начала до самого конца, и для каждой позиции нем ищем минимальное значение из оставшихся.</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лучший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a:t>
                </a:r>
                <a:r>
                  <a:rPr lang="ru-RU" sz="1400" dirty="0" smtClean="0">
                    <a:latin typeface="Arial" panose="020B0604020202020204" pitchFamily="34" charset="0"/>
                    <a:cs typeface="Arial" panose="020B0604020202020204" pitchFamily="34" charset="0"/>
                  </a:rPr>
                  <a:t>случай</a:t>
                </a:r>
                <a:endParaRPr lang="ru-RU" sz="1400" dirty="0" smtClean="0">
                  <a:latin typeface="Arial" panose="020B0604020202020204" pitchFamily="34" charset="0"/>
                  <a:cs typeface="Arial" panose="020B0604020202020204" pitchFamily="34"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826821" y="1745776"/>
                <a:ext cx="10085368" cy="1384995"/>
              </a:xfrm>
              <a:prstGeom prst="rect">
                <a:avLst/>
              </a:prstGeom>
              <a:blipFill>
                <a:blip r:embed="rId4"/>
                <a:stretch>
                  <a:fillRect l="-181" t="-439" b="-3509"/>
                </a:stretch>
              </a:blipFill>
            </p:spPr>
            <p:txBody>
              <a:bodyPr/>
              <a:lstStyle/>
              <a:p>
                <a:r>
                  <a:rPr lang="ru-RU">
                    <a:noFill/>
                  </a:rPr>
                  <a:t> </a:t>
                </a:r>
              </a:p>
            </p:txBody>
          </p:sp>
        </mc:Fallback>
      </mc:AlternateContent>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980" y="2944951"/>
            <a:ext cx="813157" cy="3016813"/>
          </a:xfrm>
          <a:prstGeom prst="rect">
            <a:avLst/>
          </a:prstGeom>
        </p:spPr>
      </p:pic>
      <p:sp>
        <p:nvSpPr>
          <p:cNvPr id="11" name="Прямоугольник 10"/>
          <p:cNvSpPr/>
          <p:nvPr/>
        </p:nvSpPr>
        <p:spPr>
          <a:xfrm>
            <a:off x="5250918" y="3596372"/>
            <a:ext cx="3305256" cy="2031325"/>
          </a:xfrm>
          <a:prstGeom prst="rect">
            <a:avLst/>
          </a:prstGeom>
        </p:spPr>
        <p:txBody>
          <a:bodyPr wrap="square">
            <a:spAutoFit/>
          </a:bodyPr>
          <a:lstStyle/>
          <a:p>
            <a:r>
              <a:rPr lang="en-US" dirty="0"/>
              <a:t>function </a:t>
            </a:r>
            <a:r>
              <a:rPr lang="en-US" dirty="0" err="1"/>
              <a:t>selectionSort</a:t>
            </a:r>
            <a:r>
              <a:rPr lang="en-US" dirty="0"/>
              <a:t>(T[n] a):</a:t>
            </a:r>
          </a:p>
          <a:p>
            <a:r>
              <a:rPr lang="en-US" dirty="0"/>
              <a:t>   for </a:t>
            </a:r>
            <a:r>
              <a:rPr lang="en-US" dirty="0" err="1"/>
              <a:t>i</a:t>
            </a:r>
            <a:r>
              <a:rPr lang="en-US" dirty="0"/>
              <a:t> = 0 to n - 2</a:t>
            </a:r>
          </a:p>
          <a:p>
            <a:r>
              <a:rPr lang="en-US" dirty="0"/>
              <a:t>     min = </a:t>
            </a:r>
            <a:r>
              <a:rPr lang="en-US" dirty="0" err="1"/>
              <a:t>i</a:t>
            </a:r>
            <a:endParaRPr lang="en-US" dirty="0"/>
          </a:p>
          <a:p>
            <a:r>
              <a:rPr lang="en-US" dirty="0"/>
              <a:t>     for j = </a:t>
            </a:r>
            <a:r>
              <a:rPr lang="en-US" dirty="0" err="1"/>
              <a:t>i</a:t>
            </a:r>
            <a:r>
              <a:rPr lang="en-US" dirty="0"/>
              <a:t> + 1 to n - 1</a:t>
            </a:r>
          </a:p>
          <a:p>
            <a:r>
              <a:rPr lang="en-US" dirty="0"/>
              <a:t>       if a[j] &lt; a[min]</a:t>
            </a:r>
          </a:p>
          <a:p>
            <a:r>
              <a:rPr lang="en-US" dirty="0"/>
              <a:t>         min = j</a:t>
            </a:r>
          </a:p>
          <a:p>
            <a:r>
              <a:rPr lang="en-US" dirty="0"/>
              <a:t>     swap(a[</a:t>
            </a:r>
            <a:r>
              <a:rPr lang="en-US" dirty="0" err="1"/>
              <a:t>i</a:t>
            </a:r>
            <a:r>
              <a:rPr lang="en-US" dirty="0"/>
              <a:t>], a[min])</a:t>
            </a:r>
            <a:endParaRPr lang="ru-RU" dirty="0"/>
          </a:p>
        </p:txBody>
      </p:sp>
      <p:sp>
        <p:nvSpPr>
          <p:cNvPr id="12" name="Прямоугольник 11"/>
          <p:cNvSpPr/>
          <p:nvPr/>
        </p:nvSpPr>
        <p:spPr>
          <a:xfrm>
            <a:off x="1659359" y="3890739"/>
            <a:ext cx="3417814" cy="1477328"/>
          </a:xfrm>
          <a:prstGeom prst="rect">
            <a:avLst/>
          </a:prstGeom>
        </p:spPr>
        <p:txBody>
          <a:bodyPr wrap="square">
            <a:spAutoFit/>
          </a:bodyPr>
          <a:lstStyle/>
          <a:p>
            <a:r>
              <a:rPr lang="en-US" dirty="0"/>
              <a:t> function </a:t>
            </a:r>
            <a:r>
              <a:rPr lang="en-US" dirty="0" err="1"/>
              <a:t>selectionSort</a:t>
            </a:r>
            <a:r>
              <a:rPr lang="en-US" dirty="0"/>
              <a:t>(T[n] a):</a:t>
            </a:r>
          </a:p>
          <a:p>
            <a:r>
              <a:rPr lang="en-US" dirty="0"/>
              <a:t>   for </a:t>
            </a:r>
            <a:r>
              <a:rPr lang="en-US" dirty="0" err="1"/>
              <a:t>i</a:t>
            </a:r>
            <a:r>
              <a:rPr lang="en-US" dirty="0"/>
              <a:t> = 0 to n - 2</a:t>
            </a:r>
          </a:p>
          <a:p>
            <a:r>
              <a:rPr lang="en-US" dirty="0"/>
              <a:t>     for j = </a:t>
            </a:r>
            <a:r>
              <a:rPr lang="en-US" dirty="0" err="1"/>
              <a:t>i</a:t>
            </a:r>
            <a:r>
              <a:rPr lang="en-US" dirty="0"/>
              <a:t> + 1 to n - 1</a:t>
            </a:r>
          </a:p>
          <a:p>
            <a:r>
              <a:rPr lang="en-US" dirty="0"/>
              <a:t>       if a[</a:t>
            </a:r>
            <a:r>
              <a:rPr lang="en-US" dirty="0" err="1"/>
              <a:t>i</a:t>
            </a:r>
            <a:r>
              <a:rPr lang="en-US" dirty="0"/>
              <a:t>] &gt; a[j]</a:t>
            </a:r>
          </a:p>
          <a:p>
            <a:r>
              <a:rPr lang="en-US" dirty="0"/>
              <a:t>         swap(a[</a:t>
            </a:r>
            <a:r>
              <a:rPr lang="en-US" dirty="0" err="1"/>
              <a:t>i</a:t>
            </a:r>
            <a:r>
              <a:rPr lang="en-US" dirty="0"/>
              <a:t>], a[j])</a:t>
            </a:r>
            <a:endParaRPr lang="ru-RU" dirty="0"/>
          </a:p>
        </p:txBody>
      </p:sp>
    </p:spTree>
    <p:extLst>
      <p:ext uri="{BB962C8B-B14F-4D97-AF65-F5344CB8AC3E}">
        <p14:creationId xmlns:p14="http://schemas.microsoft.com/office/powerpoint/2010/main" val="1246914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Быстрая сортировка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10" name="TextBox 9"/>
              <p:cNvSpPr txBox="1"/>
              <p:nvPr/>
            </p:nvSpPr>
            <p:spPr>
              <a:xfrm>
                <a:off x="826820" y="1745776"/>
                <a:ext cx="10544075" cy="1628138"/>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Быстрая сортировка, это достаточно хитрая сортировка, в ее основе лежит постоянное рекурсивное деление массива на 2 части относительно опорного элемента, с дальнейшим расположением всех элементов больше опорного после него, а всех меньше опорного, до него, и повторение этой операции на получившихся частях.</a:t>
                </a:r>
                <a:endParaRPr lang="en-US" sz="1400" dirty="0" smtClean="0">
                  <a:latin typeface="Arial" panose="020B0604020202020204" pitchFamily="34" charset="0"/>
                  <a:cs typeface="Arial" panose="020B0604020202020204" pitchFamily="34" charset="0"/>
                </a:endParaRPr>
              </a:p>
              <a:p>
                <a:endParaRPr lang="ru-RU" sz="1400" i="1" dirty="0" smtClean="0">
                  <a:latin typeface="Cambria Math" panose="02040503050406030204" pitchFamily="18"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a:t>
                </a:r>
                <a:r>
                  <a:rPr lang="ru-RU" sz="1400" dirty="0" smtClean="0">
                    <a:latin typeface="Arial" panose="020B0604020202020204" pitchFamily="34" charset="0"/>
                    <a:cs typeface="Arial" panose="020B0604020202020204" pitchFamily="34" charset="0"/>
                  </a:rPr>
                  <a:t>редний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 лучший </a:t>
                </a:r>
                <a:r>
                  <a:rPr lang="ru-RU" sz="1400" dirty="0" smtClean="0">
                    <a:latin typeface="Arial" panose="020B0604020202020204" pitchFamily="34" charset="0"/>
                    <a:cs typeface="Arial" panose="020B0604020202020204" pitchFamily="34" charset="0"/>
                  </a:rPr>
                  <a:t>случай</a:t>
                </a:r>
                <a:endParaRPr lang="ru-RU" sz="1400" dirty="0" smtClean="0">
                  <a:latin typeface="Arial" panose="020B0604020202020204" pitchFamily="34" charset="0"/>
                  <a:cs typeface="Arial" panose="020B0604020202020204" pitchFamily="34"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826820" y="1745776"/>
                <a:ext cx="10544075" cy="1628138"/>
              </a:xfrm>
              <a:prstGeom prst="rect">
                <a:avLst/>
              </a:prstGeom>
              <a:blipFill>
                <a:blip r:embed="rId4"/>
                <a:stretch>
                  <a:fillRect l="-174" t="-375" r="-116" b="-3371"/>
                </a:stretch>
              </a:blipFill>
            </p:spPr>
            <p:txBody>
              <a:bodyPr/>
              <a:lstStyle/>
              <a:p>
                <a:r>
                  <a:rPr lang="ru-RU">
                    <a:noFill/>
                  </a:rPr>
                  <a:t> </a:t>
                </a:r>
              </a:p>
            </p:txBody>
          </p:sp>
        </mc:Fallback>
      </mc:AlternateContent>
      <p:sp>
        <p:nvSpPr>
          <p:cNvPr id="13" name="Прямоугольник 12"/>
          <p:cNvSpPr/>
          <p:nvPr/>
        </p:nvSpPr>
        <p:spPr>
          <a:xfrm>
            <a:off x="821104" y="3953590"/>
            <a:ext cx="3810717" cy="1477328"/>
          </a:xfrm>
          <a:prstGeom prst="rect">
            <a:avLst/>
          </a:prstGeom>
        </p:spPr>
        <p:txBody>
          <a:bodyPr wrap="square">
            <a:spAutoFit/>
          </a:bodyPr>
          <a:lstStyle/>
          <a:p>
            <a:r>
              <a:rPr lang="en-US" dirty="0"/>
              <a:t>void quicksort(a: T[n], </a:t>
            </a:r>
            <a:r>
              <a:rPr lang="en-US" dirty="0" err="1"/>
              <a:t>int</a:t>
            </a:r>
            <a:r>
              <a:rPr lang="en-US" dirty="0"/>
              <a:t> l, </a:t>
            </a:r>
            <a:r>
              <a:rPr lang="en-US" dirty="0" err="1"/>
              <a:t>int</a:t>
            </a:r>
            <a:r>
              <a:rPr lang="en-US" dirty="0"/>
              <a:t> r)</a:t>
            </a:r>
          </a:p>
          <a:p>
            <a:r>
              <a:rPr lang="en-US" dirty="0"/>
              <a:t>    if l &lt; r</a:t>
            </a:r>
          </a:p>
          <a:p>
            <a:r>
              <a:rPr lang="en-US" dirty="0"/>
              <a:t>        </a:t>
            </a:r>
            <a:r>
              <a:rPr lang="en-US" dirty="0" err="1"/>
              <a:t>int</a:t>
            </a:r>
            <a:r>
              <a:rPr lang="en-US" dirty="0"/>
              <a:t> q = partition(a, l, r)</a:t>
            </a:r>
          </a:p>
          <a:p>
            <a:r>
              <a:rPr lang="en-US" dirty="0"/>
              <a:t>        quicksort(a, l, q)</a:t>
            </a:r>
          </a:p>
          <a:p>
            <a:r>
              <a:rPr lang="en-US" dirty="0"/>
              <a:t>        quicksort(a, q + 1, r) </a:t>
            </a:r>
            <a:endParaRPr lang="ru-RU" dirty="0"/>
          </a:p>
        </p:txBody>
      </p:sp>
      <p:sp>
        <p:nvSpPr>
          <p:cNvPr id="15" name="Прямоугольник 14"/>
          <p:cNvSpPr/>
          <p:nvPr/>
        </p:nvSpPr>
        <p:spPr>
          <a:xfrm>
            <a:off x="4185669" y="2845595"/>
            <a:ext cx="3826376" cy="3693319"/>
          </a:xfrm>
          <a:prstGeom prst="rect">
            <a:avLst/>
          </a:prstGeom>
        </p:spPr>
        <p:txBody>
          <a:bodyPr wrap="square">
            <a:spAutoFit/>
          </a:bodyPr>
          <a:lstStyle/>
          <a:p>
            <a:r>
              <a:rPr lang="en-US" dirty="0" err="1"/>
              <a:t>int</a:t>
            </a:r>
            <a:r>
              <a:rPr lang="en-US" dirty="0"/>
              <a:t> partition(a: T[n], </a:t>
            </a:r>
            <a:r>
              <a:rPr lang="en-US" dirty="0" err="1"/>
              <a:t>int</a:t>
            </a:r>
            <a:r>
              <a:rPr lang="en-US" dirty="0"/>
              <a:t> l, </a:t>
            </a:r>
            <a:r>
              <a:rPr lang="en-US" dirty="0" err="1"/>
              <a:t>int</a:t>
            </a:r>
            <a:r>
              <a:rPr lang="en-US" dirty="0"/>
              <a:t> r)</a:t>
            </a:r>
          </a:p>
          <a:p>
            <a:r>
              <a:rPr lang="en-US" dirty="0"/>
              <a:t>    T v = a[(l + r) / 2]</a:t>
            </a:r>
          </a:p>
          <a:p>
            <a:r>
              <a:rPr lang="en-US" dirty="0"/>
              <a:t>    </a:t>
            </a:r>
            <a:r>
              <a:rPr lang="en-US" dirty="0" err="1"/>
              <a:t>int</a:t>
            </a:r>
            <a:r>
              <a:rPr lang="en-US" dirty="0"/>
              <a:t> </a:t>
            </a:r>
            <a:r>
              <a:rPr lang="en-US" dirty="0" err="1"/>
              <a:t>i</a:t>
            </a:r>
            <a:r>
              <a:rPr lang="en-US" dirty="0"/>
              <a:t> = l</a:t>
            </a:r>
          </a:p>
          <a:p>
            <a:r>
              <a:rPr lang="en-US" dirty="0"/>
              <a:t>    </a:t>
            </a:r>
            <a:r>
              <a:rPr lang="en-US" dirty="0" err="1"/>
              <a:t>int</a:t>
            </a:r>
            <a:r>
              <a:rPr lang="en-US" dirty="0"/>
              <a:t> j = r</a:t>
            </a:r>
          </a:p>
          <a:p>
            <a:r>
              <a:rPr lang="en-US" dirty="0"/>
              <a:t>    while (</a:t>
            </a:r>
            <a:r>
              <a:rPr lang="en-US" dirty="0" err="1"/>
              <a:t>i</a:t>
            </a:r>
            <a:r>
              <a:rPr lang="en-US" dirty="0"/>
              <a:t> ⩽ j) </a:t>
            </a:r>
          </a:p>
          <a:p>
            <a:r>
              <a:rPr lang="en-US" dirty="0"/>
              <a:t>    while (a[</a:t>
            </a:r>
            <a:r>
              <a:rPr lang="en-US" dirty="0" err="1"/>
              <a:t>i</a:t>
            </a:r>
            <a:r>
              <a:rPr lang="en-US" dirty="0"/>
              <a:t>] &lt; v)</a:t>
            </a:r>
          </a:p>
          <a:p>
            <a:r>
              <a:rPr lang="en-US" dirty="0"/>
              <a:t>        </a:t>
            </a:r>
            <a:r>
              <a:rPr lang="en-US" dirty="0" err="1"/>
              <a:t>i</a:t>
            </a:r>
            <a:r>
              <a:rPr lang="en-US" dirty="0"/>
              <a:t>++</a:t>
            </a:r>
          </a:p>
          <a:p>
            <a:r>
              <a:rPr lang="en-US" dirty="0"/>
              <a:t>    while (a[j] &gt; v)</a:t>
            </a:r>
          </a:p>
          <a:p>
            <a:r>
              <a:rPr lang="en-US" dirty="0"/>
              <a:t>        j--</a:t>
            </a:r>
          </a:p>
          <a:p>
            <a:r>
              <a:rPr lang="en-US" dirty="0"/>
              <a:t>    if (</a:t>
            </a:r>
            <a:r>
              <a:rPr lang="en-US" dirty="0" err="1"/>
              <a:t>i</a:t>
            </a:r>
            <a:r>
              <a:rPr lang="en-US" dirty="0"/>
              <a:t> ⩾ j) </a:t>
            </a:r>
          </a:p>
          <a:p>
            <a:r>
              <a:rPr lang="en-US" dirty="0"/>
              <a:t>        break</a:t>
            </a:r>
          </a:p>
          <a:p>
            <a:r>
              <a:rPr lang="en-US" dirty="0"/>
              <a:t>    swap(a[</a:t>
            </a:r>
            <a:r>
              <a:rPr lang="en-US" dirty="0" err="1"/>
              <a:t>i</a:t>
            </a:r>
            <a:r>
              <a:rPr lang="en-US" dirty="0"/>
              <a:t>++], a[j--])</a:t>
            </a:r>
          </a:p>
          <a:p>
            <a:r>
              <a:rPr lang="en-US" dirty="0"/>
              <a:t>    return j</a:t>
            </a:r>
            <a:endParaRPr lang="ru-RU" dirty="0"/>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267" y="3373914"/>
            <a:ext cx="3452921" cy="2639018"/>
          </a:xfrm>
          <a:prstGeom prst="rect">
            <a:avLst/>
          </a:prstGeom>
        </p:spPr>
      </p:pic>
    </p:spTree>
    <p:extLst>
      <p:ext uri="{BB962C8B-B14F-4D97-AF65-F5344CB8AC3E}">
        <p14:creationId xmlns:p14="http://schemas.microsoft.com/office/powerpoint/2010/main" val="20568821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слиянием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14" name="TextBox 13"/>
              <p:cNvSpPr txBox="1"/>
              <p:nvPr/>
            </p:nvSpPr>
            <p:spPr>
              <a:xfrm>
                <a:off x="826821" y="1745776"/>
                <a:ext cx="5907098" cy="254531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слиянием использует близкий к быстрой подход называемый разделяй и властвуй и ее суть так же как и в быстрой сортировки заключается в разбиении исходного массива на части, разница в том, что части не сортируются до дальнейшей обработки, а продолжают разбиваться и разбиваться, а затем, обратным потоком складываются в итоговый результат.</a:t>
                </a:r>
              </a:p>
              <a:p>
                <a:endParaRPr lang="ru-RU"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a:t>
                </a:r>
                <a:r>
                  <a:rPr lang="ru-RU" sz="1400" dirty="0">
                    <a:latin typeface="Arial" panose="020B0604020202020204" pitchFamily="34" charset="0"/>
                    <a:cs typeface="Arial" panose="020B0604020202020204" pitchFamily="34" charset="0"/>
                  </a:rPr>
                  <a:t>редний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лучший случай</a:t>
                </a:r>
              </a:p>
              <a:p>
                <a:endParaRPr lang="ru-RU" sz="1400" dirty="0" smtClean="0">
                  <a:latin typeface="Arial" panose="020B0604020202020204" pitchFamily="34" charset="0"/>
                  <a:cs typeface="Arial" panose="020B0604020202020204" pitchFamily="34"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826821" y="1745776"/>
                <a:ext cx="5907098" cy="2545312"/>
              </a:xfrm>
              <a:prstGeom prst="rect">
                <a:avLst/>
              </a:prstGeom>
              <a:blipFill>
                <a:blip r:embed="rId4"/>
                <a:stretch>
                  <a:fillRect l="-310" t="-239" r="-206"/>
                </a:stretch>
              </a:blipFill>
            </p:spPr>
            <p:txBody>
              <a:bodyPr/>
              <a:lstStyle/>
              <a:p>
                <a:r>
                  <a:rPr lang="ru-RU">
                    <a:noFill/>
                  </a:rPr>
                  <a:t> </a:t>
                </a:r>
              </a:p>
            </p:txBody>
          </p:sp>
        </mc:Fallback>
      </mc:AlternateContent>
      <p:sp>
        <p:nvSpPr>
          <p:cNvPr id="9" name="Прямоугольник 8"/>
          <p:cNvSpPr/>
          <p:nvPr/>
        </p:nvSpPr>
        <p:spPr>
          <a:xfrm>
            <a:off x="7323766" y="1745062"/>
            <a:ext cx="4062101" cy="5047536"/>
          </a:xfrm>
          <a:prstGeom prst="rect">
            <a:avLst/>
          </a:prstGeom>
        </p:spPr>
        <p:txBody>
          <a:bodyPr wrap="square">
            <a:spAutoFit/>
          </a:bodyPr>
          <a:lstStyle/>
          <a:p>
            <a:r>
              <a:rPr lang="en-US" sz="1400" dirty="0"/>
              <a:t>function merge(a : </a:t>
            </a:r>
            <a:r>
              <a:rPr lang="en-US" sz="1400" dirty="0" err="1"/>
              <a:t>int</a:t>
            </a:r>
            <a:r>
              <a:rPr lang="en-US" sz="1400" dirty="0"/>
              <a:t>[n]; left, mid, right : </a:t>
            </a:r>
            <a:r>
              <a:rPr lang="en-US" sz="1400" dirty="0" err="1"/>
              <a:t>int</a:t>
            </a:r>
            <a:r>
              <a:rPr lang="en-US" sz="1400" dirty="0"/>
              <a:t>):</a:t>
            </a:r>
          </a:p>
          <a:p>
            <a:r>
              <a:rPr lang="en-US" sz="1400" dirty="0"/>
              <a:t>    it1 = 0</a:t>
            </a:r>
          </a:p>
          <a:p>
            <a:r>
              <a:rPr lang="en-US" sz="1400" dirty="0"/>
              <a:t>    it2 = 0</a:t>
            </a:r>
          </a:p>
          <a:p>
            <a:r>
              <a:rPr lang="en-US" sz="1400" dirty="0"/>
              <a:t>    result : </a:t>
            </a:r>
            <a:r>
              <a:rPr lang="en-US" sz="1400" dirty="0" err="1"/>
              <a:t>int</a:t>
            </a:r>
            <a:r>
              <a:rPr lang="en-US" sz="1400" dirty="0"/>
              <a:t>[right - left]</a:t>
            </a:r>
          </a:p>
          <a:p>
            <a:r>
              <a:rPr lang="en-US" sz="1400" dirty="0"/>
              <a:t>  </a:t>
            </a:r>
          </a:p>
          <a:p>
            <a:r>
              <a:rPr lang="en-US" sz="1400" dirty="0"/>
              <a:t>    while left + it1 &lt; mid and mid + it2 &lt; right</a:t>
            </a:r>
          </a:p>
          <a:p>
            <a:r>
              <a:rPr lang="en-US" sz="1400" dirty="0"/>
              <a:t>        if a[left + it1] &lt; a[mid + it2]</a:t>
            </a:r>
          </a:p>
          <a:p>
            <a:r>
              <a:rPr lang="en-US" sz="1400" dirty="0"/>
              <a:t>            result[it1 + it2] = a[left + it1]</a:t>
            </a:r>
          </a:p>
          <a:p>
            <a:r>
              <a:rPr lang="en-US" sz="1400" dirty="0"/>
              <a:t>            it1 += 1</a:t>
            </a:r>
          </a:p>
          <a:p>
            <a:r>
              <a:rPr lang="en-US" sz="1400" dirty="0"/>
              <a:t>        else</a:t>
            </a:r>
          </a:p>
          <a:p>
            <a:r>
              <a:rPr lang="en-US" sz="1400" dirty="0"/>
              <a:t>            result[it1 + it2] = a[mid + it2]</a:t>
            </a:r>
          </a:p>
          <a:p>
            <a:r>
              <a:rPr lang="en-US" sz="1400" dirty="0"/>
              <a:t>            it2 += 1</a:t>
            </a:r>
          </a:p>
          <a:p>
            <a:r>
              <a:rPr lang="en-US" sz="1400" dirty="0"/>
              <a:t>  </a:t>
            </a:r>
          </a:p>
          <a:p>
            <a:r>
              <a:rPr lang="en-US" sz="1400" dirty="0"/>
              <a:t>    while left + it1 &lt; mid</a:t>
            </a:r>
          </a:p>
          <a:p>
            <a:r>
              <a:rPr lang="en-US" sz="1400" dirty="0"/>
              <a:t>        result[it1 + it2] = a[left + it1]</a:t>
            </a:r>
          </a:p>
          <a:p>
            <a:r>
              <a:rPr lang="en-US" sz="1400" dirty="0"/>
              <a:t>        it1 += 1</a:t>
            </a:r>
          </a:p>
          <a:p>
            <a:r>
              <a:rPr lang="en-US" sz="1400" dirty="0"/>
              <a:t>  </a:t>
            </a:r>
          </a:p>
          <a:p>
            <a:r>
              <a:rPr lang="en-US" sz="1400" dirty="0"/>
              <a:t>    while mid + it2 &lt; right</a:t>
            </a:r>
          </a:p>
          <a:p>
            <a:r>
              <a:rPr lang="en-US" sz="1400" dirty="0"/>
              <a:t>        result[it1 + it2] = a[mid + it2]</a:t>
            </a:r>
          </a:p>
          <a:p>
            <a:r>
              <a:rPr lang="en-US" sz="1400" dirty="0"/>
              <a:t>        it2 += 1</a:t>
            </a:r>
          </a:p>
          <a:p>
            <a:r>
              <a:rPr lang="en-US" sz="1400" dirty="0"/>
              <a:t>  </a:t>
            </a:r>
          </a:p>
          <a:p>
            <a:r>
              <a:rPr lang="en-US" sz="1400" dirty="0"/>
              <a:t>    for </a:t>
            </a:r>
            <a:r>
              <a:rPr lang="en-US" sz="1400" dirty="0" err="1"/>
              <a:t>i</a:t>
            </a:r>
            <a:r>
              <a:rPr lang="en-US" sz="1400" dirty="0"/>
              <a:t> = 0 to it1 + it2</a:t>
            </a:r>
          </a:p>
          <a:p>
            <a:r>
              <a:rPr lang="en-US" sz="1400" dirty="0"/>
              <a:t>        a[left + </a:t>
            </a:r>
            <a:r>
              <a:rPr lang="en-US" sz="1400" dirty="0" err="1"/>
              <a:t>i</a:t>
            </a:r>
            <a:r>
              <a:rPr lang="en-US" sz="1400" dirty="0"/>
              <a:t>] = result[</a:t>
            </a:r>
            <a:r>
              <a:rPr lang="en-US" sz="1400" dirty="0" err="1"/>
              <a:t>i</a:t>
            </a:r>
            <a:r>
              <a:rPr lang="en-US" sz="1400" dirty="0"/>
              <a:t>]</a:t>
            </a:r>
            <a:endParaRPr lang="ru-RU" sz="1400" dirty="0"/>
          </a:p>
        </p:txBody>
      </p:sp>
      <p:sp>
        <p:nvSpPr>
          <p:cNvPr id="11" name="Прямоугольник 10"/>
          <p:cNvSpPr/>
          <p:nvPr/>
        </p:nvSpPr>
        <p:spPr>
          <a:xfrm>
            <a:off x="2931499" y="5699943"/>
            <a:ext cx="4392267" cy="954107"/>
          </a:xfrm>
          <a:prstGeom prst="rect">
            <a:avLst/>
          </a:prstGeom>
        </p:spPr>
        <p:txBody>
          <a:bodyPr wrap="square">
            <a:spAutoFit/>
          </a:bodyPr>
          <a:lstStyle/>
          <a:p>
            <a:r>
              <a:rPr lang="en-US" sz="1400" dirty="0"/>
              <a:t>function </a:t>
            </a:r>
            <a:r>
              <a:rPr lang="en-US" sz="1400" dirty="0" err="1"/>
              <a:t>mergeSortIterative</a:t>
            </a:r>
            <a:r>
              <a:rPr lang="en-US" sz="1400" dirty="0"/>
              <a:t>(a : </a:t>
            </a:r>
            <a:r>
              <a:rPr lang="en-US" sz="1400" dirty="0" err="1"/>
              <a:t>int</a:t>
            </a:r>
            <a:r>
              <a:rPr lang="en-US" sz="1400" dirty="0"/>
              <a:t>[n]):</a:t>
            </a:r>
          </a:p>
          <a:p>
            <a:r>
              <a:rPr lang="en-US" sz="1400" dirty="0"/>
              <a:t>    for </a:t>
            </a:r>
            <a:r>
              <a:rPr lang="en-US" sz="1400" dirty="0" err="1"/>
              <a:t>i</a:t>
            </a:r>
            <a:r>
              <a:rPr lang="en-US" sz="1400" dirty="0"/>
              <a:t> = 1 to n, </a:t>
            </a:r>
            <a:r>
              <a:rPr lang="en-US" sz="1400" dirty="0" err="1"/>
              <a:t>i</a:t>
            </a:r>
            <a:r>
              <a:rPr lang="en-US" sz="1400" dirty="0"/>
              <a:t> *= 2</a:t>
            </a:r>
          </a:p>
          <a:p>
            <a:r>
              <a:rPr lang="en-US" sz="1400" dirty="0"/>
              <a:t>        for j = 0 to n - </a:t>
            </a:r>
            <a:r>
              <a:rPr lang="en-US" sz="1400" dirty="0" err="1"/>
              <a:t>i</a:t>
            </a:r>
            <a:r>
              <a:rPr lang="en-US" sz="1400" dirty="0"/>
              <a:t>, j += 2 * </a:t>
            </a:r>
            <a:r>
              <a:rPr lang="en-US" sz="1400" dirty="0" err="1"/>
              <a:t>i</a:t>
            </a:r>
            <a:endParaRPr lang="en-US" sz="1400" dirty="0"/>
          </a:p>
          <a:p>
            <a:r>
              <a:rPr lang="en-US" sz="1400" dirty="0"/>
              <a:t>            merge(a, j, j + </a:t>
            </a:r>
            <a:r>
              <a:rPr lang="en-US" sz="1400" dirty="0" err="1"/>
              <a:t>i</a:t>
            </a:r>
            <a:r>
              <a:rPr lang="en-US" sz="1400" dirty="0"/>
              <a:t>, min(j + 2 * </a:t>
            </a:r>
            <a:r>
              <a:rPr lang="en-US" sz="1400" dirty="0" err="1"/>
              <a:t>i</a:t>
            </a:r>
            <a:r>
              <a:rPr lang="en-US" sz="1400" dirty="0"/>
              <a:t>, n))</a:t>
            </a:r>
            <a:endParaRPr lang="ru-RU" sz="1400" dirty="0"/>
          </a:p>
        </p:txBody>
      </p:sp>
      <p:sp>
        <p:nvSpPr>
          <p:cNvPr id="12" name="Прямоугольник 11"/>
          <p:cNvSpPr/>
          <p:nvPr/>
        </p:nvSpPr>
        <p:spPr>
          <a:xfrm>
            <a:off x="2931499" y="4133883"/>
            <a:ext cx="4392267" cy="1600438"/>
          </a:xfrm>
          <a:prstGeom prst="rect">
            <a:avLst/>
          </a:prstGeom>
        </p:spPr>
        <p:txBody>
          <a:bodyPr wrap="square">
            <a:spAutoFit/>
          </a:bodyPr>
          <a:lstStyle/>
          <a:p>
            <a:r>
              <a:rPr lang="en-US" sz="1400" dirty="0"/>
              <a:t>function </a:t>
            </a:r>
            <a:r>
              <a:rPr lang="en-US" sz="1400" dirty="0" err="1"/>
              <a:t>mergeSortRecursive</a:t>
            </a:r>
            <a:r>
              <a:rPr lang="en-US" sz="1400" dirty="0"/>
              <a:t>(a : </a:t>
            </a:r>
            <a:r>
              <a:rPr lang="en-US" sz="1400" dirty="0" err="1"/>
              <a:t>int</a:t>
            </a:r>
            <a:r>
              <a:rPr lang="en-US" sz="1400" dirty="0"/>
              <a:t>[n]; left, right : </a:t>
            </a:r>
            <a:r>
              <a:rPr lang="en-US" sz="1400" dirty="0" err="1"/>
              <a:t>int</a:t>
            </a:r>
            <a:r>
              <a:rPr lang="en-US" sz="1400" dirty="0"/>
              <a:t>):</a:t>
            </a:r>
          </a:p>
          <a:p>
            <a:r>
              <a:rPr lang="en-US" sz="1400" dirty="0"/>
              <a:t>    if left + 1 &gt;= right</a:t>
            </a:r>
          </a:p>
          <a:p>
            <a:r>
              <a:rPr lang="en-US" sz="1400" dirty="0"/>
              <a:t>        return</a:t>
            </a:r>
          </a:p>
          <a:p>
            <a:r>
              <a:rPr lang="en-US" sz="1400" dirty="0"/>
              <a:t>    mid = (left + right) / 2</a:t>
            </a:r>
          </a:p>
          <a:p>
            <a:r>
              <a:rPr lang="en-US" sz="1400" dirty="0"/>
              <a:t>    </a:t>
            </a:r>
            <a:r>
              <a:rPr lang="en-US" sz="1400" dirty="0" err="1"/>
              <a:t>mergeSortRecursive</a:t>
            </a:r>
            <a:r>
              <a:rPr lang="en-US" sz="1400" dirty="0"/>
              <a:t>(a, left, mid)</a:t>
            </a:r>
          </a:p>
          <a:p>
            <a:r>
              <a:rPr lang="en-US" sz="1400" dirty="0"/>
              <a:t>    </a:t>
            </a:r>
            <a:r>
              <a:rPr lang="en-US" sz="1400" dirty="0" err="1"/>
              <a:t>mergeSortRecursive</a:t>
            </a:r>
            <a:r>
              <a:rPr lang="en-US" sz="1400" dirty="0"/>
              <a:t>(a, mid, right)</a:t>
            </a:r>
          </a:p>
          <a:p>
            <a:r>
              <a:rPr lang="en-US" sz="1400" dirty="0"/>
              <a:t>    merge(a, left, mid, right)</a:t>
            </a:r>
            <a:endParaRPr lang="ru-RU" sz="1400" dirty="0"/>
          </a:p>
        </p:txBody>
      </p:sp>
      <p:pic>
        <p:nvPicPr>
          <p:cNvPr id="2052" name="Picture 4" descr="https://neerc.ifmo.ru/wiki/images/thumb/b/be/Merging_two_arrays.png/270px-Merging_two_array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1007" y="3123931"/>
            <a:ext cx="2005655" cy="2124509"/>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21" y="4679326"/>
            <a:ext cx="2472078" cy="1483247"/>
          </a:xfrm>
          <a:prstGeom prst="rect">
            <a:avLst/>
          </a:prstGeom>
        </p:spPr>
      </p:pic>
    </p:spTree>
    <p:extLst>
      <p:ext uri="{BB962C8B-B14F-4D97-AF65-F5344CB8AC3E}">
        <p14:creationId xmlns:p14="http://schemas.microsoft.com/office/powerpoint/2010/main" val="4072744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26" name="Picture 2" descr="Картинки по запросу &quot;И снова мем&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89" y="237254"/>
            <a:ext cx="5905500" cy="3933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Картинки по запросу &quot;И снова мем&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89" y="4171080"/>
            <a:ext cx="2087798" cy="2083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Картинки по запросу &quot;И снова мем&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89" y="2087359"/>
            <a:ext cx="4925159" cy="416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smtClean="0">
                <a:solidFill>
                  <a:schemeClr val="accent1">
                    <a:lumMod val="75000"/>
                  </a:schemeClr>
                </a:solidFill>
                <a:latin typeface="Arial" panose="020B0604020202020204" pitchFamily="34" charset="0"/>
                <a:cs typeface="Arial" panose="020B0604020202020204" pitchFamily="34" charset="0"/>
              </a:rPr>
              <a:t>Random Access Machine</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Модель </a:t>
            </a:r>
            <a:r>
              <a:rPr lang="en-US" sz="3200" dirty="0" smtClean="0">
                <a:solidFill>
                  <a:schemeClr val="accent1">
                    <a:lumMod val="75000"/>
                  </a:schemeClr>
                </a:solidFill>
                <a:latin typeface="Arial" panose="020B0604020202020204" pitchFamily="34" charset="0"/>
                <a:cs typeface="Arial" panose="020B0604020202020204" pitchFamily="34" charset="0"/>
              </a:rPr>
              <a:t>RAM</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TextBox 9"/>
          <p:cNvSpPr txBox="1"/>
          <p:nvPr/>
        </p:nvSpPr>
        <p:spPr>
          <a:xfrm>
            <a:off x="826820" y="1745776"/>
            <a:ext cx="10544075" cy="296087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Гипотетический компьютер </a:t>
            </a:r>
            <a:r>
              <a:rPr lang="en-US" sz="1400" dirty="0" smtClean="0">
                <a:latin typeface="Arial" panose="020B0604020202020204" pitchFamily="34" charset="0"/>
                <a:cs typeface="Arial" panose="020B0604020202020204" pitchFamily="34" charset="0"/>
              </a:rPr>
              <a:t>RAM</a:t>
            </a:r>
            <a:r>
              <a:rPr lang="ru-RU" sz="1400" dirty="0" smtClean="0">
                <a:latin typeface="Arial" panose="020B0604020202020204" pitchFamily="34" charset="0"/>
                <a:cs typeface="Arial" panose="020B0604020202020204" pitchFamily="34" charset="0"/>
              </a:rPr>
              <a:t> используется в анализе алгоритмов для унификации и определении четких независимых от платформ и реализаций базовых принципов работы исполняющих алгоритмы машин.</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Согласно этой модели компьютер работает следующим образом</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Любая простая операция (+, -, *, =, </a:t>
            </a:r>
            <a:r>
              <a:rPr lang="en-US" sz="1400" dirty="0" smtClean="0">
                <a:latin typeface="Arial" panose="020B0604020202020204" pitchFamily="34" charset="0"/>
                <a:cs typeface="Arial" panose="020B0604020202020204" pitchFamily="34" charset="0"/>
              </a:rPr>
              <a:t>if</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call)</a:t>
            </a:r>
            <a:r>
              <a:rPr lang="ru-RU" sz="1400" dirty="0" smtClean="0">
                <a:latin typeface="Arial" panose="020B0604020202020204" pitchFamily="34" charset="0"/>
                <a:cs typeface="Arial" panose="020B0604020202020204" pitchFamily="34" charset="0"/>
              </a:rPr>
              <a:t>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цикл, функция, модуль, программа есть набор простых операций используемых для вычисления более сложного результата и поэтому занимает ни один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Любое обращение к памяти, будь то чтение или запись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Количество оперативной памяти не ограничено, а любые варианты </a:t>
            </a:r>
            <a:r>
              <a:rPr lang="ru-RU" sz="1400" dirty="0" err="1" smtClean="0">
                <a:latin typeface="Arial" panose="020B0604020202020204" pitchFamily="34" charset="0"/>
                <a:cs typeface="Arial" panose="020B0604020202020204" pitchFamily="34" charset="0"/>
              </a:rPr>
              <a:t>кешей</a:t>
            </a:r>
            <a:r>
              <a:rPr lang="ru-RU" sz="1400" dirty="0" smtClean="0">
                <a:latin typeface="Arial" panose="020B0604020202020204" pitchFamily="34" charset="0"/>
                <a:cs typeface="Arial" panose="020B0604020202020204" pitchFamily="34" charset="0"/>
              </a:rPr>
              <a:t>, а так же жестких дисков отсутствуют.</a:t>
            </a:r>
            <a:endParaRPr lang="ru-RU" sz="1400" dirty="0">
              <a:latin typeface="Arial" panose="020B0604020202020204" pitchFamily="34" charset="0"/>
              <a:cs typeface="Arial" panose="020B0604020202020204" pitchFamily="34" charset="0"/>
            </a:endParaRPr>
          </a:p>
        </p:txBody>
      </p:sp>
      <p:pic>
        <p:nvPicPr>
          <p:cNvPr id="2050" name="Picture 2" descr="Картинки по запросу &quot;может не нужно мем&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630" y="4706651"/>
            <a:ext cx="2014826" cy="201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13257" y="4830755"/>
            <a:ext cx="7389836"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Разумеется такая модель ни коим образом не отвечает реальному компьютеру, однако, как и любая другая идеальная модель, она достаточно проста и главное, что с определенными допущениями к ней можно свести практически любой компьютер. А так же, важно, что учет реальных особенности компьютера ни как не повлияет на принципиальную производительность алгоритма.</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204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Лучший и худший случай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954107"/>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Как анализировать производительность нашего алгоритма? Модель может дать нам ответ на каждый отдельный случай, но не может сказать о характере зависимости времени исполнения от количественного показателя задачи. Можно только множество раз запускать нашу задачу, и замерять время на исполнение.</a:t>
            </a:r>
          </a:p>
          <a:p>
            <a:r>
              <a:rPr lang="ru-RU" sz="1400" dirty="0" smtClean="0">
                <a:latin typeface="Arial" panose="020B0604020202020204" pitchFamily="34" charset="0"/>
                <a:cs typeface="Arial" panose="020B0604020202020204" pitchFamily="34" charset="0"/>
              </a:rPr>
              <a:t>В этом случае рассмотрение и анализ сложность алгоритма имеет смысл разделять на 3 отдельных случая</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p:sp>
        <p:nvSpPr>
          <p:cNvPr id="6" name="Прямоугольник 5"/>
          <p:cNvSpPr/>
          <p:nvPr/>
        </p:nvSpPr>
        <p:spPr>
          <a:xfrm>
            <a:off x="6234833" y="3007881"/>
            <a:ext cx="5136062" cy="2677656"/>
          </a:xfrm>
          <a:prstGeom prst="rect">
            <a:avLst/>
          </a:prstGeom>
        </p:spPr>
        <p:txBody>
          <a:bodyPr wrap="square">
            <a:spAutoFit/>
          </a:bodyPr>
          <a:lstStyle/>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Наилучший </a:t>
            </a:r>
            <a:r>
              <a:rPr lang="ru-RU" sz="1400" b="1" dirty="0" smtClean="0">
                <a:latin typeface="Arial" panose="020B0604020202020204" pitchFamily="34" charset="0"/>
                <a:cs typeface="Arial" panose="020B0604020202020204" pitchFamily="34" charset="0"/>
              </a:rPr>
              <a:t>случай</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 это та кривая, которую получают соединяя все самые низкие точки на графике, получая сложность наилучшего случая, т.е. график времени менее которого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Наихудший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самые высокие точки на графике, получая сложность наихудшего случая, т.е. график времени более которого наш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Средний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средние точки, получая сложность среднего случая, т.е. график времени которое алгоритм в среднем отработает.</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stretch>
            <a:fillRect/>
          </a:stretch>
        </p:blipFill>
        <p:spPr>
          <a:xfrm>
            <a:off x="821105" y="2801170"/>
            <a:ext cx="5413728" cy="3190841"/>
          </a:xfrm>
          <a:prstGeom prst="rect">
            <a:avLst/>
          </a:prstGeom>
        </p:spPr>
      </p:pic>
      <p:pic>
        <p:nvPicPr>
          <p:cNvPr id="2" name="Рисунок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2864" y="93942"/>
            <a:ext cx="1650763" cy="1650763"/>
          </a:xfrm>
          <a:prstGeom prst="rect">
            <a:avLst/>
          </a:prstGeom>
        </p:spPr>
      </p:pic>
    </p:spTree>
    <p:extLst>
      <p:ext uri="{BB962C8B-B14F-4D97-AF65-F5344CB8AC3E}">
        <p14:creationId xmlns:p14="http://schemas.microsoft.com/office/powerpoint/2010/main" val="41035668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268861"/>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Очевидно, что выявить лучший, худший и средний случай для более или менее сложного алгоритма является трудоемкой задачей. Аналогичной, по своей сложности, будет задача построения графика среднего случая аналитическим способом с использованием </a:t>
                </a:r>
                <a:r>
                  <a:rPr lang="en-US" sz="1400" dirty="0" smtClean="0">
                    <a:latin typeface="Arial" panose="020B0604020202020204" pitchFamily="34" charset="0"/>
                    <a:cs typeface="Arial" panose="020B0604020202020204" pitchFamily="34" charset="0"/>
                  </a:rPr>
                  <a:t>RAM </a:t>
                </a:r>
                <a:r>
                  <a:rPr lang="ru-RU" sz="1400" dirty="0" smtClean="0">
                    <a:latin typeface="Arial" panose="020B0604020202020204" pitchFamily="34" charset="0"/>
                    <a:cs typeface="Arial" panose="020B0604020202020204" pitchFamily="34" charset="0"/>
                  </a:rPr>
                  <a:t>модели. Поэтому на практике при анализе алгоритмов используют асимптотические обозначения</a:t>
                </a:r>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b="0" i="1" smtClean="0">
                        <a:latin typeface="Cambria Math" panose="02040503050406030204" pitchFamily="18" charset="0"/>
                        <a:cs typeface="Arial" panose="020B0604020202020204" pitchFamily="34" charset="0"/>
                      </a:rPr>
                      <m:t>𝑓</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b="0" i="0" smtClean="0">
                        <a:latin typeface="Cambria Math" panose="02040503050406030204" pitchFamily="18" charset="0"/>
                        <a:cs typeface="Arial" panose="020B0604020202020204" pitchFamily="34" charset="0"/>
                      </a:rPr>
                      <m:t>c</m:t>
                    </m:r>
                    <m:r>
                      <a:rPr lang="en-US" sz="1400" b="0" i="0" smtClean="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&gt; </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𝑁</m:t>
                        </m:r>
                      </m:e>
                      <m:sub>
                        <m:r>
                          <a:rPr lang="en-US" sz="1400" b="0" i="1" smtClean="0">
                            <a:latin typeface="Cambria Math" panose="02040503050406030204" pitchFamily="18" charset="0"/>
                            <a:cs typeface="Arial" panose="020B0604020202020204" pitchFamily="34" charset="0"/>
                          </a:rPr>
                          <m:t>0</m:t>
                        </m:r>
                      </m:sub>
                    </m:sSub>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будет меньше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smtClean="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a:t>
                </a:r>
                <a:r>
                  <a:rPr lang="ru-RU" sz="1400" dirty="0">
                    <a:latin typeface="Arial" panose="020B0604020202020204" pitchFamily="34" charset="0"/>
                    <a:cs typeface="Arial" panose="020B0604020202020204" pitchFamily="34" charset="0"/>
                  </a:rPr>
                  <a:t>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снизу </a:t>
                </a:r>
                <a:r>
                  <a:rPr lang="ru-RU" sz="1400" dirty="0">
                    <a:latin typeface="Arial" panose="020B0604020202020204" pitchFamily="34" charset="0"/>
                    <a:cs typeface="Arial" panose="020B0604020202020204" pitchFamily="34" charset="0"/>
                  </a:rPr>
                  <a:t>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a:t>
                </a:r>
                <a:r>
                  <a:rPr lang="ru-RU" sz="1400" dirty="0" smtClean="0">
                    <a:latin typeface="Arial" panose="020B0604020202020204" pitchFamily="34" charset="0"/>
                    <a:cs typeface="Arial" panose="020B0604020202020204" pitchFamily="34" charset="0"/>
                  </a:rPr>
                  <a:t>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smtClean="0">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сверху </a:t>
                </a:r>
                <a:r>
                  <a:rPr lang="ru-RU" sz="1400" dirty="0">
                    <a:latin typeface="Arial" panose="020B0604020202020204" pitchFamily="34" charset="0"/>
                    <a:cs typeface="Arial" panose="020B0604020202020204" pitchFamily="34" charset="0"/>
                  </a:rPr>
                  <a:t>функцией </a:t>
                </a:r>
                <a14:m>
                  <m:oMath xmlns:m="http://schemas.openxmlformats.org/officeDocument/2006/math">
                    <m:sSub>
                      <m:sSubPr>
                        <m:ctrlPr>
                          <a:rPr lang="en-US" sz="1400" i="1" smtClean="0">
                            <a:latin typeface="Cambria Math" panose="02040503050406030204" pitchFamily="18" charset="0"/>
                            <a:cs typeface="Arial" panose="020B0604020202020204" pitchFamily="34" charset="0"/>
                          </a:rPr>
                        </m:ctrlPr>
                      </m:sSubPr>
                      <m:e>
                        <m:r>
                          <a:rPr lang="ru-RU" sz="1400" b="0" i="1" smtClean="0">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т.е</a:t>
                </a:r>
                <a:r>
                  <a:rPr lang="ru-RU" sz="1400" dirty="0">
                    <a:latin typeface="Arial" panose="020B0604020202020204" pitchFamily="34" charset="0"/>
                    <a:cs typeface="Arial" panose="020B0604020202020204" pitchFamily="34" charset="0"/>
                  </a:rPr>
                  <a:t>. существует такая </a:t>
                </a:r>
                <a:r>
                  <a:rPr lang="ru-RU" sz="1400" dirty="0" smtClean="0">
                    <a:latin typeface="Arial" panose="020B0604020202020204" pitchFamily="34" charset="0"/>
                    <a:cs typeface="Arial" panose="020B0604020202020204" pitchFamily="34" charset="0"/>
                  </a:rPr>
                  <a:t>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smtClean="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Все это великолепие, расписывается и раскрывается через пределы, когда </a:t>
                </a:r>
                <a:r>
                  <a:rPr lang="en-US" sz="1400" dirty="0" smtClean="0">
                    <a:latin typeface="Arial" panose="020B0604020202020204" pitchFamily="34" charset="0"/>
                    <a:cs typeface="Arial" panose="020B0604020202020204" pitchFamily="34" charset="0"/>
                  </a:rPr>
                  <a:t>n</a:t>
                </a:r>
                <a:r>
                  <a:rPr lang="ru-RU" sz="1400" dirty="0" smtClean="0">
                    <a:latin typeface="Arial" panose="020B0604020202020204" pitchFamily="34" charset="0"/>
                    <a:cs typeface="Arial" panose="020B0604020202020204" pitchFamily="34" charset="0"/>
                  </a:rPr>
                  <a:t> устремляют к бесконечности, и применяют правило </a:t>
                </a:r>
                <a:r>
                  <a:rPr lang="ru-RU" sz="1400" dirty="0" err="1">
                    <a:latin typeface="Arial" panose="020B0604020202020204" pitchFamily="34" charset="0"/>
                    <a:cs typeface="Arial" panose="020B0604020202020204" pitchFamily="34" charset="0"/>
                  </a:rPr>
                  <a:t>Л</a:t>
                </a:r>
                <a:r>
                  <a:rPr lang="ru-RU" sz="1400" dirty="0" err="1" smtClean="0">
                    <a:latin typeface="Arial" panose="020B0604020202020204" pitchFamily="34" charset="0"/>
                    <a:cs typeface="Arial" panose="020B0604020202020204" pitchFamily="34" charset="0"/>
                  </a:rPr>
                  <a:t>опиталя</a:t>
                </a:r>
                <a:r>
                  <a:rPr lang="ru-RU"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268861"/>
              </a:xfrm>
              <a:prstGeom prst="rect">
                <a:avLst/>
              </a:prstGeom>
              <a:blipFill>
                <a:blip r:embed="rId4"/>
                <a:stretch>
                  <a:fillRect l="-174" t="-143" b="-571"/>
                </a:stretch>
              </a:blipFill>
            </p:spPr>
            <p:txBody>
              <a:bodyPr/>
              <a:lstStyle/>
              <a:p>
                <a:r>
                  <a:rPr lang="ru-RU">
                    <a:noFill/>
                  </a:rPr>
                  <a:t> </a:t>
                </a:r>
              </a:p>
            </p:txBody>
          </p:sp>
        </mc:Fallback>
      </mc:AlternateContent>
      <p:pic>
        <p:nvPicPr>
          <p:cNvPr id="8194" name="Picture 2"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8720" y="142888"/>
            <a:ext cx="1920680" cy="160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41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2559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больше чем скорость роста функции заключенной между скобками около большой О. На практике это означает, что наш алгоритм не потратит времени больше,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наихудший вариант работы программы.</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25590"/>
              </a:xfrm>
              <a:prstGeom prst="rect">
                <a:avLst/>
              </a:prstGeom>
              <a:blipFill>
                <a:blip r:embed="rId4"/>
                <a:stretch>
                  <a:fillRect l="-174" b="-1099"/>
                </a:stretch>
              </a:blipFill>
            </p:spPr>
            <p:txBody>
              <a:bodyPr/>
              <a:lstStyle/>
              <a:p>
                <a:r>
                  <a:rPr lang="ru-RU">
                    <a:noFill/>
                  </a:rPr>
                  <a:t> </a:t>
                </a:r>
              </a:p>
            </p:txBody>
          </p:sp>
        </mc:Fallback>
      </mc:AlternateContent>
    </p:spTree>
    <p:extLst>
      <p:ext uri="{BB962C8B-B14F-4D97-AF65-F5344CB8AC3E}">
        <p14:creationId xmlns:p14="http://schemas.microsoft.com/office/powerpoint/2010/main" val="1848550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Ω</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снизу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меньше чем скорость роста функции заключенной между скобками около большой </a:t>
                </a:r>
                <a:r>
                  <a:rPr lang="ru-RU" sz="1400" dirty="0">
                    <a:latin typeface="Arial" panose="020B0604020202020204" pitchFamily="34" charset="0"/>
                    <a:cs typeface="Arial" panose="020B0604020202020204" pitchFamily="34" charset="0"/>
                  </a:rPr>
                  <a:t>Ω</a:t>
                </a:r>
                <a:r>
                  <a:rPr lang="ru-RU" sz="1400" dirty="0" smtClean="0">
                    <a:latin typeface="Arial" panose="020B0604020202020204" pitchFamily="34" charset="0"/>
                    <a:cs typeface="Arial" panose="020B0604020202020204" pitchFamily="34" charset="0"/>
                  </a:rPr>
                  <a:t>. На практике это означает, что наш алгоритм не потратит времени меньше,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наилучший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spTree>
    <p:extLst>
      <p:ext uri="{BB962C8B-B14F-4D97-AF65-F5344CB8AC3E}">
        <p14:creationId xmlns:p14="http://schemas.microsoft.com/office/powerpoint/2010/main" val="4125551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ϴ</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6487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равна скорости роста функции заключенной между скобками около большой </a:t>
                </a:r>
                <a:r>
                  <a:rPr lang="en-US" sz="1400" dirty="0">
                    <a:latin typeface="Arial" panose="020B0604020202020204" pitchFamily="34" charset="0"/>
                    <a:cs typeface="Arial" panose="020B0604020202020204" pitchFamily="34" charset="0"/>
                  </a:rPr>
                  <a:t>ϴ</a:t>
                </a:r>
                <a:r>
                  <a:rPr lang="ru-RU" sz="1400" dirty="0" smtClean="0">
                    <a:latin typeface="Arial" panose="020B0604020202020204" pitchFamily="34" charset="0"/>
                    <a:cs typeface="Arial" panose="020B0604020202020204" pitchFamily="34" charset="0"/>
                  </a:rPr>
                  <a:t>. На практике это означает, что наш алгоритм потратит не больше но и не меньше времени, чем некие две статичная константе значения времени (к примеру 1 секунда и 3 с)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средний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648756"/>
              </a:xfrm>
              <a:prstGeom prst="rect">
                <a:avLst/>
              </a:prstGeom>
              <a:blipFill>
                <a:blip r:embed="rId4"/>
                <a:stretch>
                  <a:fillRect l="-174" b="-835"/>
                </a:stretch>
              </a:blipFill>
            </p:spPr>
            <p:txBody>
              <a:bodyPr/>
              <a:lstStyle/>
              <a:p>
                <a:r>
                  <a:rPr lang="ru-RU">
                    <a:noFill/>
                  </a:rPr>
                  <a:t> </a:t>
                </a:r>
              </a:p>
            </p:txBody>
          </p:sp>
        </mc:Fallback>
      </mc:AlternateContent>
    </p:spTree>
    <p:extLst>
      <p:ext uri="{BB962C8B-B14F-4D97-AF65-F5344CB8AC3E}">
        <p14:creationId xmlns:p14="http://schemas.microsoft.com/office/powerpoint/2010/main" val="1508500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523220"/>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программисты не оперируют математическими выражениями, и существует таблица сравнивающая различные скорости роста</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37084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𝐶</m:t>
                                </m:r>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𝑙𝑔</m:t>
                                    </m:r>
                                  </m:e>
                                  <m:sup>
                                    <m:r>
                                      <a:rPr lang="en-US" sz="1400" b="0" i="1" smtClean="0">
                                        <a:latin typeface="Cambria Math" panose="02040503050406030204" pitchFamily="18" charset="0"/>
                                        <a:cs typeface="Arial" panose="020B0604020202020204" pitchFamily="34" charset="0"/>
                                      </a:rPr>
                                      <m:t>𝑘</m:t>
                                    </m:r>
                                  </m:sup>
                                </m:sSup>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f>
                                      <m:fPr>
                                        <m:type m:val="skw"/>
                                        <m:ctrlPr>
                                          <a:rPr lang="en-US" sz="1400" b="0" i="1" smtClean="0">
                                            <a:latin typeface="Cambria Math" panose="02040503050406030204" pitchFamily="18" charset="0"/>
                                            <a:cs typeface="Arial" panose="020B0604020202020204" pitchFamily="34" charset="0"/>
                                          </a:rPr>
                                        </m:ctrlPr>
                                      </m:fPr>
                                      <m:num>
                                        <m:r>
                                          <a:rPr lang="en-US" sz="1400" b="0" i="1" smtClean="0">
                                            <a:latin typeface="Cambria Math" panose="02040503050406030204" pitchFamily="18" charset="0"/>
                                            <a:cs typeface="Arial" panose="020B0604020202020204" pitchFamily="34" charset="0"/>
                                          </a:rPr>
                                          <m:t>1</m:t>
                                        </m:r>
                                      </m:num>
                                      <m:den>
                                        <m:r>
                                          <a:rPr lang="en-US" sz="1400" b="0" i="1" smtClean="0">
                                            <a:latin typeface="Cambria Math" panose="02040503050406030204" pitchFamily="18" charset="0"/>
                                            <a:cs typeface="Arial" panose="020B0604020202020204" pitchFamily="34" charset="0"/>
                                          </a:rPr>
                                          <m:t>𝑘</m:t>
                                        </m:r>
                                      </m:den>
                                    </m:f>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52287815"/>
                      </a:ext>
                    </a:extLst>
                  </a:tr>
                </a:tbl>
              </a:graphicData>
            </a:graphic>
          </p:graphicFrame>
        </mc:Choice>
        <mc:Fallback xmlns="">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51816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endParaRPr lang="ru-RU"/>
                        </a:p>
                      </a:txBody>
                      <a:tcPr>
                        <a:blipFill>
                          <a:blip r:embed="rId4"/>
                          <a:stretch>
                            <a:fillRect l="-318" t="-142623" r="-401592" b="-103279"/>
                          </a:stretch>
                        </a:blipFill>
                      </a:tcPr>
                    </a:tc>
                    <a:tc>
                      <a:txBody>
                        <a:bodyPr/>
                        <a:lstStyle/>
                        <a:p>
                          <a:endParaRPr lang="ru-RU"/>
                        </a:p>
                      </a:txBody>
                      <a:tcPr>
                        <a:blipFill>
                          <a:blip r:embed="rId4"/>
                          <a:stretch>
                            <a:fillRect l="-100318" t="-142623" r="-301592" b="-103279"/>
                          </a:stretch>
                        </a:blipFill>
                      </a:tcPr>
                    </a:tc>
                    <a:tc>
                      <a:txBody>
                        <a:bodyPr/>
                        <a:lstStyle/>
                        <a:p>
                          <a:endParaRPr lang="ru-RU"/>
                        </a:p>
                      </a:txBody>
                      <a:tcPr>
                        <a:blipFill>
                          <a:blip r:embed="rId4"/>
                          <a:stretch>
                            <a:fillRect l="-199683" t="-142623" r="-200635" b="-103279"/>
                          </a:stretch>
                        </a:blipFill>
                      </a:tcPr>
                    </a:tc>
                    <a:tc>
                      <a:txBody>
                        <a:bodyPr/>
                        <a:lstStyle/>
                        <a:p>
                          <a:endParaRPr lang="ru-RU"/>
                        </a:p>
                      </a:txBody>
                      <a:tcPr>
                        <a:blipFill>
                          <a:blip r:embed="rId4"/>
                          <a:stretch>
                            <a:fillRect l="-300637" t="-142623" r="-101274" b="-103279"/>
                          </a:stretch>
                        </a:blipFill>
                      </a:tcPr>
                    </a:tc>
                    <a:tc>
                      <a:txBody>
                        <a:bodyPr/>
                        <a:lstStyle/>
                        <a:p>
                          <a:endParaRPr lang="ru-RU"/>
                        </a:p>
                      </a:txBody>
                      <a:tcPr>
                        <a:blipFill>
                          <a:blip r:embed="rId4"/>
                          <a:stretch>
                            <a:fillRect l="-400637" t="-142623" r="-1274" b="-103279"/>
                          </a:stretch>
                        </a:blipFill>
                      </a:tcPr>
                    </a:tc>
                    <a:extLst>
                      <a:ext uri="{0D108BD9-81ED-4DB2-BD59-A6C34878D82A}">
                        <a16:rowId xmlns:a16="http://schemas.microsoft.com/office/drawing/2014/main" val="20522878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3</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𝑘</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2</m:t>
                                    </m:r>
                                  </m:e>
                                  <m:sup>
                                    <m:r>
                                      <a:rPr lang="en-US" sz="1400" b="0" i="1" smtClean="0">
                                        <a:latin typeface="Cambria Math" panose="02040503050406030204" pitchFamily="18" charset="0"/>
                                        <a:cs typeface="Arial" panose="020B0604020202020204" pitchFamily="34" charset="0"/>
                                      </a:rPr>
                                      <m:t>𝑛</m:t>
                                    </m:r>
                                  </m:sup>
                                </m:sSup>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60955663"/>
                      </a:ext>
                    </a:extLst>
                  </a:tr>
                </a:tbl>
              </a:graphicData>
            </a:graphic>
          </p:graphicFrame>
        </mc:Choice>
        <mc:Fallback xmlns="">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endParaRPr lang="ru-RU"/>
                        </a:p>
                      </a:txBody>
                      <a:tcPr>
                        <a:blipFill>
                          <a:blip r:embed="rId5"/>
                          <a:stretch>
                            <a:fillRect l="-318" t="-103279" r="-401592" b="-3279"/>
                          </a:stretch>
                        </a:blipFill>
                      </a:tcPr>
                    </a:tc>
                    <a:tc>
                      <a:txBody>
                        <a:bodyPr/>
                        <a:lstStyle/>
                        <a:p>
                          <a:endParaRPr lang="ru-RU"/>
                        </a:p>
                      </a:txBody>
                      <a:tcPr>
                        <a:blipFill>
                          <a:blip r:embed="rId5"/>
                          <a:stretch>
                            <a:fillRect l="-100318" t="-103279" r="-301592" b="-3279"/>
                          </a:stretch>
                        </a:blipFill>
                      </a:tcPr>
                    </a:tc>
                    <a:tc>
                      <a:txBody>
                        <a:bodyPr/>
                        <a:lstStyle/>
                        <a:p>
                          <a:endParaRPr lang="ru-RU"/>
                        </a:p>
                      </a:txBody>
                      <a:tcPr>
                        <a:blipFill>
                          <a:blip r:embed="rId5"/>
                          <a:stretch>
                            <a:fillRect l="-199683" t="-103279" r="-200635" b="-3279"/>
                          </a:stretch>
                        </a:blipFill>
                      </a:tcPr>
                    </a:tc>
                    <a:tc>
                      <a:txBody>
                        <a:bodyPr/>
                        <a:lstStyle/>
                        <a:p>
                          <a:endParaRPr lang="ru-RU"/>
                        </a:p>
                      </a:txBody>
                      <a:tcPr>
                        <a:blipFill>
                          <a:blip r:embed="rId5"/>
                          <a:stretch>
                            <a:fillRect l="-300637" t="-103279" r="-101274" b="-3279"/>
                          </a:stretch>
                        </a:blipFill>
                      </a:tcPr>
                    </a:tc>
                    <a:tc>
                      <a:txBody>
                        <a:bodyPr/>
                        <a:lstStyle/>
                        <a:p>
                          <a:endParaRPr lang="ru-RU"/>
                        </a:p>
                      </a:txBody>
                      <a:tcPr>
                        <a:blipFill>
                          <a:blip r:embed="rId5"/>
                          <a:stretch>
                            <a:fillRect l="-400637" t="-103279" r="-1274" b="-3279"/>
                          </a:stretch>
                        </a:blipFill>
                      </a:tcPr>
                    </a:tc>
                    <a:extLst>
                      <a:ext uri="{0D108BD9-81ED-4DB2-BD59-A6C34878D82A}">
                        <a16:rowId xmlns:a16="http://schemas.microsoft.com/office/drawing/2014/main" val="3660955663"/>
                      </a:ext>
                    </a:extLst>
                  </a:tr>
                </a:tbl>
              </a:graphicData>
            </a:graphic>
          </p:graphicFrame>
        </mc:Fallback>
      </mc:AlternateContent>
      <p:sp>
        <p:nvSpPr>
          <p:cNvPr id="12" name="Стрелка вправо 11"/>
          <p:cNvSpPr/>
          <p:nvPr/>
        </p:nvSpPr>
        <p:spPr>
          <a:xfrm>
            <a:off x="1239852" y="2338632"/>
            <a:ext cx="9570580" cy="19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p:cNvSpPr txBox="1"/>
          <p:nvPr/>
        </p:nvSpPr>
        <p:spPr>
          <a:xfrm>
            <a:off x="826819" y="4437060"/>
            <a:ext cx="10544075" cy="1600438"/>
          </a:xfrm>
          <a:prstGeom prst="rect">
            <a:avLst/>
          </a:prstGeom>
          <a:noFill/>
        </p:spPr>
        <p:txBody>
          <a:bodyPr wrap="square" rtlCol="0">
            <a:spAutoFit/>
          </a:bodyPr>
          <a:lstStyle/>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алгоритм с функцией времени и сложностью соотносимой с факториалом бесполезен на количестве больше 20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приближенной к показательной функцией времени применим до 40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сопоставимой с квадратичной функцией времени, применим до 10000 элементов, а более 1000000 будет скорее всего бесполезен.</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Алгоритмы с линейной и логарифмической функцией времени наиболее оптимальны и применимы и в случаях с более миллионом элементов</a:t>
            </a:r>
          </a:p>
        </p:txBody>
      </p:sp>
    </p:spTree>
    <p:extLst>
      <p:ext uri="{BB962C8B-B14F-4D97-AF65-F5344CB8AC3E}">
        <p14:creationId xmlns:p14="http://schemas.microsoft.com/office/powerpoint/2010/main" val="4092597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812</TotalTime>
  <Words>1698</Words>
  <Application>Microsoft Office PowerPoint</Application>
  <PresentationFormat>Широкоэкранный</PresentationFormat>
  <Paragraphs>270</Paragraphs>
  <Slides>20</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20</vt:i4>
      </vt:variant>
    </vt:vector>
  </HeadingPairs>
  <TitlesOfParts>
    <vt:vector size="25"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102</cp:revision>
  <dcterms:created xsi:type="dcterms:W3CDTF">2018-10-31T17:08:02Z</dcterms:created>
  <dcterms:modified xsi:type="dcterms:W3CDTF">2021-02-10T09:50:17Z</dcterms:modified>
</cp:coreProperties>
</file>